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notesMasterIdLst>
    <p:notesMasterId r:id="rId26"/>
  </p:notesMasterIdLst>
  <p:sldIdLst>
    <p:sldId id="324" r:id="rId3"/>
    <p:sldId id="261" r:id="rId4"/>
    <p:sldId id="276" r:id="rId5"/>
    <p:sldId id="337" r:id="rId6"/>
    <p:sldId id="279" r:id="rId7"/>
    <p:sldId id="340" r:id="rId8"/>
    <p:sldId id="336" r:id="rId9"/>
    <p:sldId id="290" r:id="rId10"/>
    <p:sldId id="335" r:id="rId11"/>
    <p:sldId id="289" r:id="rId12"/>
    <p:sldId id="334" r:id="rId13"/>
    <p:sldId id="329" r:id="rId14"/>
    <p:sldId id="339" r:id="rId15"/>
    <p:sldId id="332" r:id="rId16"/>
    <p:sldId id="333" r:id="rId17"/>
    <p:sldId id="330" r:id="rId18"/>
    <p:sldId id="288" r:id="rId19"/>
    <p:sldId id="328" r:id="rId20"/>
    <p:sldId id="326" r:id="rId21"/>
    <p:sldId id="258" r:id="rId22"/>
    <p:sldId id="338" r:id="rId23"/>
    <p:sldId id="331" r:id="rId24"/>
    <p:sldId id="32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441AFD6-D0BE-4715-B8B8-03603A00D9B1}">
          <p14:sldIdLst>
            <p14:sldId id="324"/>
            <p14:sldId id="261"/>
            <p14:sldId id="276"/>
            <p14:sldId id="337"/>
            <p14:sldId id="279"/>
            <p14:sldId id="340"/>
            <p14:sldId id="336"/>
            <p14:sldId id="290"/>
            <p14:sldId id="335"/>
            <p14:sldId id="289"/>
            <p14:sldId id="334"/>
            <p14:sldId id="329"/>
            <p14:sldId id="339"/>
            <p14:sldId id="332"/>
            <p14:sldId id="333"/>
            <p14:sldId id="330"/>
            <p14:sldId id="288"/>
            <p14:sldId id="328"/>
            <p14:sldId id="326"/>
            <p14:sldId id="258"/>
            <p14:sldId id="338"/>
            <p14:sldId id="33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A79"/>
    <a:srgbClr val="05B9F6"/>
    <a:srgbClr val="FFFFFF"/>
    <a:srgbClr val="008FCA"/>
    <a:srgbClr val="F75847"/>
    <a:srgbClr val="21FF4B"/>
    <a:srgbClr val="04B9A5"/>
    <a:srgbClr val="7E4CC7"/>
    <a:srgbClr val="F5AF0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8" autoAdjust="0"/>
    <p:restoredTop sz="94712" autoAdjust="0"/>
  </p:normalViewPr>
  <p:slideViewPr>
    <p:cSldViewPr snapToGrid="0" showGuides="1">
      <p:cViewPr varScale="1">
        <p:scale>
          <a:sx n="140" d="100"/>
          <a:sy n="140" d="100"/>
        </p:scale>
        <p:origin x="192" y="378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Jonas (176 h)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Tabelle1!$A$2:$A$17</c:f>
              <c:strCache>
                <c:ptCount val="16"/>
                <c:pt idx="0">
                  <c:v>Planung (Kanbanboard)</c:v>
                </c:pt>
                <c:pt idx="1">
                  <c:v>Meetings</c:v>
                </c:pt>
                <c:pt idx="2">
                  <c:v>Recherche</c:v>
                </c:pt>
                <c:pt idx="3">
                  <c:v>Backend nodeJS</c:v>
                </c:pt>
                <c:pt idx="4">
                  <c:v>Ebay API</c:v>
                </c:pt>
                <c:pt idx="5">
                  <c:v>Angular Frontend</c:v>
                </c:pt>
                <c:pt idx="6">
                  <c:v>Python Scrapy Crawler</c:v>
                </c:pt>
                <c:pt idx="7">
                  <c:v>Python Captcha Bot</c:v>
                </c:pt>
                <c:pt idx="8">
                  <c:v>JWT Authentication</c:v>
                </c:pt>
                <c:pt idx="9">
                  <c:v>Server aufsetzen (MongoDB, nginx, Let‘s Encrypt, …)</c:v>
                </c:pt>
                <c:pt idx="10">
                  <c:v>Anpassung (ssllabs &amp; gtmetrix)</c:v>
                </c:pt>
                <c:pt idx="11">
                  <c:v>Deployment</c:v>
                </c:pt>
                <c:pt idx="12">
                  <c:v>Datenbank befüllen</c:v>
                </c:pt>
                <c:pt idx="13">
                  <c:v>Postman</c:v>
                </c:pt>
                <c:pt idx="14">
                  <c:v>Dokumentation</c:v>
                </c:pt>
                <c:pt idx="15">
                  <c:v>Präsentation</c:v>
                </c:pt>
              </c:strCache>
            </c:strRef>
          </c:cat>
          <c:val>
            <c:numRef>
              <c:f>Tabelle1!$B$2:$B$17</c:f>
              <c:numCache>
                <c:formatCode>General</c:formatCode>
                <c:ptCount val="16"/>
                <c:pt idx="0">
                  <c:v>16</c:v>
                </c:pt>
                <c:pt idx="1">
                  <c:v>6</c:v>
                </c:pt>
                <c:pt idx="2">
                  <c:v>10</c:v>
                </c:pt>
                <c:pt idx="3">
                  <c:v>32</c:v>
                </c:pt>
                <c:pt idx="4">
                  <c:v>6</c:v>
                </c:pt>
                <c:pt idx="5">
                  <c:v>52</c:v>
                </c:pt>
                <c:pt idx="6">
                  <c:v>10</c:v>
                </c:pt>
                <c:pt idx="7">
                  <c:v>8</c:v>
                </c:pt>
                <c:pt idx="8">
                  <c:v>0</c:v>
                </c:pt>
                <c:pt idx="9">
                  <c:v>10</c:v>
                </c:pt>
                <c:pt idx="10">
                  <c:v>4</c:v>
                </c:pt>
                <c:pt idx="11">
                  <c:v>0</c:v>
                </c:pt>
                <c:pt idx="12">
                  <c:v>6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C4-4CA7-9C8C-7379CBA32E1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Nils (216h)</c:v>
                </c:pt>
              </c:strCache>
            </c:strRef>
          </c:tx>
          <c:spPr>
            <a:noFill/>
            <a:ln w="25400" cap="flat" cmpd="sng" algn="ctr">
              <a:solidFill>
                <a:schemeClr val="accent4"/>
              </a:solidFill>
              <a:miter lim="800000"/>
            </a:ln>
            <a:effectLst/>
          </c:spPr>
          <c:invertIfNegative val="0"/>
          <c:cat>
            <c:strRef>
              <c:f>Tabelle1!$A$2:$A$17</c:f>
              <c:strCache>
                <c:ptCount val="16"/>
                <c:pt idx="0">
                  <c:v>Planung (Kanbanboard)</c:v>
                </c:pt>
                <c:pt idx="1">
                  <c:v>Meetings</c:v>
                </c:pt>
                <c:pt idx="2">
                  <c:v>Recherche</c:v>
                </c:pt>
                <c:pt idx="3">
                  <c:v>Backend nodeJS</c:v>
                </c:pt>
                <c:pt idx="4">
                  <c:v>Ebay API</c:v>
                </c:pt>
                <c:pt idx="5">
                  <c:v>Angular Frontend</c:v>
                </c:pt>
                <c:pt idx="6">
                  <c:v>Python Scrapy Crawler</c:v>
                </c:pt>
                <c:pt idx="7">
                  <c:v>Python Captcha Bot</c:v>
                </c:pt>
                <c:pt idx="8">
                  <c:v>JWT Authentication</c:v>
                </c:pt>
                <c:pt idx="9">
                  <c:v>Server aufsetzen (MongoDB, nginx, Let‘s Encrypt, …)</c:v>
                </c:pt>
                <c:pt idx="10">
                  <c:v>Anpassung (ssllabs &amp; gtmetrix)</c:v>
                </c:pt>
                <c:pt idx="11">
                  <c:v>Deployment</c:v>
                </c:pt>
                <c:pt idx="12">
                  <c:v>Datenbank befüllen</c:v>
                </c:pt>
                <c:pt idx="13">
                  <c:v>Postman</c:v>
                </c:pt>
                <c:pt idx="14">
                  <c:v>Dokumentation</c:v>
                </c:pt>
                <c:pt idx="15">
                  <c:v>Präsentation</c:v>
                </c:pt>
              </c:strCache>
            </c:strRef>
          </c:cat>
          <c:val>
            <c:numRef>
              <c:f>Tabelle1!$C$2:$C$17</c:f>
              <c:numCache>
                <c:formatCode>General</c:formatCode>
                <c:ptCount val="16"/>
                <c:pt idx="0">
                  <c:v>16</c:v>
                </c:pt>
                <c:pt idx="1">
                  <c:v>6</c:v>
                </c:pt>
                <c:pt idx="2">
                  <c:v>10</c:v>
                </c:pt>
                <c:pt idx="3">
                  <c:v>44</c:v>
                </c:pt>
                <c:pt idx="4">
                  <c:v>6</c:v>
                </c:pt>
                <c:pt idx="5">
                  <c:v>72</c:v>
                </c:pt>
                <c:pt idx="6">
                  <c:v>10</c:v>
                </c:pt>
                <c:pt idx="7">
                  <c:v>6</c:v>
                </c:pt>
                <c:pt idx="8">
                  <c:v>4</c:v>
                </c:pt>
                <c:pt idx="9">
                  <c:v>8</c:v>
                </c:pt>
                <c:pt idx="10">
                  <c:v>8</c:v>
                </c:pt>
                <c:pt idx="11">
                  <c:v>2</c:v>
                </c:pt>
                <c:pt idx="12">
                  <c:v>8</c:v>
                </c:pt>
                <c:pt idx="13">
                  <c:v>4</c:v>
                </c:pt>
                <c:pt idx="14">
                  <c:v>6</c:v>
                </c:pt>
                <c:pt idx="1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C4-4CA7-9C8C-7379CBA32E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08996096"/>
        <c:axId val="308996512"/>
      </c:barChart>
      <c:catAx>
        <c:axId val="3089960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8996512"/>
        <c:crosses val="autoZero"/>
        <c:auto val="1"/>
        <c:lblAlgn val="ctr"/>
        <c:lblOffset val="100"/>
        <c:noMultiLvlLbl val="0"/>
      </c:catAx>
      <c:valAx>
        <c:axId val="30899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899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CDEB3-8E5D-4E12-BC89-D8D96A01200E}" type="datetimeFigureOut">
              <a:rPr lang="de-DE" smtClean="0"/>
              <a:t>17.05.2021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CF5F-8832-4FCF-B4B8-A700F333A81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6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CF5F-8832-4FCF-B4B8-A700F333A81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15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2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‹Nr.›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  <p:sldLayoutId id="214748371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4431323"/>
            <a:ext cx="8995410" cy="3729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Web-Engineering 2 - </a:t>
            </a:r>
            <a:r>
              <a:rPr lang="en-US" sz="1600" spc="600" dirty="0" err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Gruppe</a:t>
            </a: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11</a:t>
            </a:r>
          </a:p>
          <a:p>
            <a:pPr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2478280"/>
            <a:ext cx="11363111" cy="1378069"/>
          </a:xfrm>
        </p:spPr>
        <p:txBody>
          <a:bodyPr/>
          <a:lstStyle/>
          <a:p>
            <a:r>
              <a:rPr lang="en-ID" sz="8000" b="1" dirty="0" err="1">
                <a:solidFill>
                  <a:schemeClr val="accent1"/>
                </a:solidFill>
              </a:rPr>
              <a:t>Tradingcardprice</a:t>
            </a:r>
            <a:endParaRPr lang="en-ID" sz="8000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 txBox="1">
            <a:spLocks/>
          </p:cNvSpPr>
          <p:nvPr/>
        </p:nvSpPr>
        <p:spPr>
          <a:xfrm>
            <a:off x="787301" y="5621758"/>
            <a:ext cx="8995410" cy="3729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Nils-Christopher Wiesenauer</a:t>
            </a:r>
          </a:p>
          <a:p>
            <a:pPr algn="l"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7344312</a:t>
            </a:r>
          </a:p>
          <a:p>
            <a:pPr algn="l"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 txBox="1">
            <a:spLocks/>
          </p:cNvSpPr>
          <p:nvPr/>
        </p:nvSpPr>
        <p:spPr>
          <a:xfrm>
            <a:off x="7540146" y="5621758"/>
            <a:ext cx="8995410" cy="3729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Jonas Bihr</a:t>
            </a:r>
          </a:p>
          <a:p>
            <a:pPr algn="l"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2961237</a:t>
            </a:r>
          </a:p>
          <a:p>
            <a:pPr algn="l"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 txBox="1">
            <a:spLocks/>
          </p:cNvSpPr>
          <p:nvPr/>
        </p:nvSpPr>
        <p:spPr>
          <a:xfrm>
            <a:off x="5137928" y="6070798"/>
            <a:ext cx="1943942" cy="3729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982" y="2046056"/>
            <a:ext cx="2939184" cy="588220"/>
          </a:xfrm>
        </p:spPr>
        <p:txBody>
          <a:bodyPr/>
          <a:lstStyle/>
          <a:p>
            <a:r>
              <a:rPr lang="en-ID" dirty="0" err="1"/>
              <a:t>Unsere</a:t>
            </a:r>
            <a:r>
              <a:rPr lang="en-ID" dirty="0"/>
              <a:t> </a:t>
            </a:r>
            <a:r>
              <a:rPr lang="en-ID" dirty="0">
                <a:solidFill>
                  <a:srgbClr val="B131AB"/>
                </a:solidFill>
              </a:rPr>
              <a:t>Tools</a:t>
            </a:r>
            <a:r>
              <a:rPr lang="en-ID" dirty="0"/>
              <a:t>:</a:t>
            </a:r>
          </a:p>
        </p:txBody>
      </p:sp>
      <p:cxnSp>
        <p:nvCxnSpPr>
          <p:cNvPr id="40" name="Gewinkelter Verbinder 39"/>
          <p:cNvCxnSpPr/>
          <p:nvPr/>
        </p:nvCxnSpPr>
        <p:spPr>
          <a:xfrm>
            <a:off x="910898" y="581025"/>
            <a:ext cx="9471352" cy="5391150"/>
          </a:xfrm>
          <a:prstGeom prst="bentConnector3">
            <a:avLst>
              <a:gd name="adj1" fmla="val 5650"/>
            </a:avLst>
          </a:prstGeom>
          <a:ln w="38100">
            <a:solidFill>
              <a:srgbClr val="21F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/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82" y="3534658"/>
            <a:ext cx="847057" cy="847057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0" y="1467489"/>
            <a:ext cx="950436" cy="883609"/>
          </a:xfrm>
          <a:prstGeom prst="rect">
            <a:avLst/>
          </a:prstGeom>
        </p:spPr>
      </p:pic>
      <p:cxnSp>
        <p:nvCxnSpPr>
          <p:cNvPr id="48" name="Gewinkelter Verbinder 47"/>
          <p:cNvCxnSpPr/>
          <p:nvPr/>
        </p:nvCxnSpPr>
        <p:spPr>
          <a:xfrm>
            <a:off x="1481716" y="4520952"/>
            <a:ext cx="8900534" cy="1222623"/>
          </a:xfrm>
          <a:prstGeom prst="bentConnector3">
            <a:avLst>
              <a:gd name="adj1" fmla="val 91736"/>
            </a:avLst>
          </a:prstGeom>
          <a:ln w="38100">
            <a:solidFill>
              <a:srgbClr val="21F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145" y="3601405"/>
            <a:ext cx="869285" cy="869285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48" y="3563166"/>
            <a:ext cx="914400" cy="914400"/>
          </a:xfrm>
          <a:prstGeom prst="rect">
            <a:avLst/>
          </a:prstGeom>
        </p:spPr>
      </p:pic>
      <p:cxnSp>
        <p:nvCxnSpPr>
          <p:cNvPr id="64" name="Gewinkelter Verbinder 63"/>
          <p:cNvCxnSpPr/>
          <p:nvPr/>
        </p:nvCxnSpPr>
        <p:spPr>
          <a:xfrm>
            <a:off x="1445368" y="1139449"/>
            <a:ext cx="8936882" cy="4375526"/>
          </a:xfrm>
          <a:prstGeom prst="bentConnector3">
            <a:avLst>
              <a:gd name="adj1" fmla="val 94018"/>
            </a:avLst>
          </a:prstGeom>
          <a:ln w="38100">
            <a:solidFill>
              <a:srgbClr val="21F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6" descr="TimeTree: Gemeinsamer Kalender ➡ App Store Review ✅ ASO | Revenue &amp;  Downloads | AppFollow">
            <a:extLst>
              <a:ext uri="{FF2B5EF4-FFF2-40B4-BE49-F238E27FC236}">
                <a16:creationId xmlns:a16="http://schemas.microsoft.com/office/drawing/2014/main" id="{817281A7-5BD3-4346-AE4E-CB9AA0CF7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111" y="205808"/>
            <a:ext cx="869397" cy="86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fik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65" y="3534658"/>
            <a:ext cx="1035801" cy="1035801"/>
          </a:xfrm>
          <a:prstGeom prst="rect">
            <a:avLst/>
          </a:prstGeom>
        </p:spPr>
      </p:pic>
      <p:pic>
        <p:nvPicPr>
          <p:cNvPr id="90" name="Grafik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27" y="5022188"/>
            <a:ext cx="850382" cy="873680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54" y="176431"/>
            <a:ext cx="914400" cy="914400"/>
          </a:xfrm>
          <a:prstGeom prst="rect">
            <a:avLst/>
          </a:prstGeom>
        </p:spPr>
      </p:pic>
      <p:pic>
        <p:nvPicPr>
          <p:cNvPr id="95" name="Grafik 9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91" y="3621383"/>
            <a:ext cx="807432" cy="807432"/>
          </a:xfrm>
          <a:prstGeom prst="rect">
            <a:avLst/>
          </a:prstGeom>
        </p:spPr>
      </p:pic>
      <p:sp>
        <p:nvSpPr>
          <p:cNvPr id="97" name="Textfeld 96"/>
          <p:cNvSpPr txBox="1"/>
          <p:nvPr/>
        </p:nvSpPr>
        <p:spPr>
          <a:xfrm>
            <a:off x="2701892" y="735119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sp>
        <p:nvSpPr>
          <p:cNvPr id="98" name="Textfeld 97"/>
          <p:cNvSpPr txBox="1"/>
          <p:nvPr/>
        </p:nvSpPr>
        <p:spPr>
          <a:xfrm>
            <a:off x="1481716" y="5590216"/>
            <a:ext cx="194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BACKGROUND</a:t>
            </a:r>
          </a:p>
        </p:txBody>
      </p:sp>
      <p:sp>
        <p:nvSpPr>
          <p:cNvPr id="101" name="Textfeld 100"/>
          <p:cNvSpPr txBox="1"/>
          <p:nvPr/>
        </p:nvSpPr>
        <p:spPr>
          <a:xfrm>
            <a:off x="1481716" y="4130083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CODE</a:t>
            </a:r>
          </a:p>
        </p:txBody>
      </p:sp>
      <p:sp>
        <p:nvSpPr>
          <p:cNvPr id="102" name="Textfeld 101"/>
          <p:cNvSpPr txBox="1"/>
          <p:nvPr/>
        </p:nvSpPr>
        <p:spPr>
          <a:xfrm>
            <a:off x="1481716" y="2460869"/>
            <a:ext cx="17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KOMMUNIKATION</a:t>
            </a:r>
          </a:p>
        </p:txBody>
      </p:sp>
      <p:pic>
        <p:nvPicPr>
          <p:cNvPr id="109" name="Picture 2" descr="https://cdn.discordapp.com/attachments/715128302691680276/841693378478604288/tcp-logo.png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02" y="508635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2" descr="Adobe Photoshop – Wikipedia">
            <a:extLst>
              <a:ext uri="{FF2B5EF4-FFF2-40B4-BE49-F238E27FC236}">
                <a16:creationId xmlns:a16="http://schemas.microsoft.com/office/drawing/2014/main" id="{B6EF212E-C9A1-4E22-BDF5-C17F298FD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27" y="198939"/>
            <a:ext cx="873790" cy="8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feld 110"/>
          <p:cNvSpPr txBox="1"/>
          <p:nvPr/>
        </p:nvSpPr>
        <p:spPr>
          <a:xfrm>
            <a:off x="6980092" y="688979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DESIGN</a:t>
            </a:r>
          </a:p>
        </p:txBody>
      </p:sp>
      <p:pic>
        <p:nvPicPr>
          <p:cNvPr id="112" name="Grafik 1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57" y="3756629"/>
            <a:ext cx="1014701" cy="394465"/>
          </a:xfrm>
          <a:prstGeom prst="rect">
            <a:avLst/>
          </a:prstGeom>
        </p:spPr>
      </p:pic>
      <p:pic>
        <p:nvPicPr>
          <p:cNvPr id="114" name="Grafik 11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1" y="4905879"/>
            <a:ext cx="1046579" cy="1046579"/>
          </a:xfrm>
          <a:prstGeom prst="rect">
            <a:avLst/>
          </a:prstGeom>
        </p:spPr>
      </p:pic>
      <p:pic>
        <p:nvPicPr>
          <p:cNvPr id="116" name="Grafik 1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18" y="5059626"/>
            <a:ext cx="829862" cy="82986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59" y="3563893"/>
            <a:ext cx="791707" cy="91367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6" y="3570777"/>
            <a:ext cx="861311" cy="858038"/>
          </a:xfrm>
          <a:prstGeom prst="rect">
            <a:avLst/>
          </a:prstGeom>
        </p:spPr>
      </p:pic>
      <p:pic>
        <p:nvPicPr>
          <p:cNvPr id="5122" name="Picture 2" descr="https://cdn.discordapp.com/attachments/715128302691680276/843153720237228032/dc.png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33" y="1455588"/>
            <a:ext cx="971283" cy="10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00" y="3720332"/>
            <a:ext cx="667778" cy="667778"/>
          </a:xfrm>
          <a:prstGeom prst="rect">
            <a:avLst/>
          </a:prstGeom>
        </p:spPr>
      </p:pic>
      <p:pic>
        <p:nvPicPr>
          <p:cNvPr id="1026" name="Picture 2" descr="https://cdn.discordapp.com/attachments/715128302691680276/843199834541916220/nginx-wordpress-404-redirect-homepage.png"/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41" y="4972911"/>
            <a:ext cx="2198649" cy="102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101" grpId="0"/>
      <p:bldP spid="102" grpId="0"/>
      <p:bldP spid="1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System</a:t>
            </a:r>
          </a:p>
          <a:p>
            <a:pPr algn="ctr"/>
            <a:r>
              <a:rPr lang="de-DE" sz="6000" dirty="0">
                <a:solidFill>
                  <a:schemeClr val="accent4"/>
                </a:solidFill>
              </a:rPr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384912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352" y="138533"/>
            <a:ext cx="11363111" cy="588220"/>
          </a:xfrm>
        </p:spPr>
        <p:txBody>
          <a:bodyPr/>
          <a:lstStyle/>
          <a:p>
            <a:r>
              <a:rPr lang="en-ID" dirty="0" err="1"/>
              <a:t>Systemarchitektur</a:t>
            </a:r>
            <a:endParaRPr lang="en-ID" dirty="0"/>
          </a:p>
        </p:txBody>
      </p:sp>
      <p:sp>
        <p:nvSpPr>
          <p:cNvPr id="8" name="Rechteck 7"/>
          <p:cNvSpPr/>
          <p:nvPr/>
        </p:nvSpPr>
        <p:spPr>
          <a:xfrm>
            <a:off x="2151348" y="3534901"/>
            <a:ext cx="3634740" cy="769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9" name="Rechteck 8"/>
          <p:cNvSpPr/>
          <p:nvPr/>
        </p:nvSpPr>
        <p:spPr>
          <a:xfrm>
            <a:off x="2151348" y="4961334"/>
            <a:ext cx="3634740" cy="769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Datenbank</a:t>
            </a:r>
          </a:p>
        </p:txBody>
      </p:sp>
      <p:sp>
        <p:nvSpPr>
          <p:cNvPr id="10" name="Rechteck 9"/>
          <p:cNvSpPr/>
          <p:nvPr/>
        </p:nvSpPr>
        <p:spPr>
          <a:xfrm>
            <a:off x="2753789" y="3603739"/>
            <a:ext cx="2216497" cy="289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ExpressJS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78" y="2431699"/>
            <a:ext cx="3803821" cy="2852866"/>
          </a:xfrm>
          <a:prstGeom prst="rect">
            <a:avLst/>
          </a:prstGeom>
        </p:spPr>
      </p:pic>
      <p:sp>
        <p:nvSpPr>
          <p:cNvPr id="12" name="Pfeil nach unten 11"/>
          <p:cNvSpPr/>
          <p:nvPr/>
        </p:nvSpPr>
        <p:spPr>
          <a:xfrm>
            <a:off x="2944751" y="2920986"/>
            <a:ext cx="266700" cy="591430"/>
          </a:xfrm>
          <a:prstGeom prst="downArrow">
            <a:avLst/>
          </a:prstGeom>
          <a:noFill/>
          <a:ln w="12700">
            <a:solidFill>
              <a:srgbClr val="F75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unten 12"/>
          <p:cNvSpPr/>
          <p:nvPr/>
        </p:nvSpPr>
        <p:spPr>
          <a:xfrm>
            <a:off x="2944751" y="4325193"/>
            <a:ext cx="266700" cy="615469"/>
          </a:xfrm>
          <a:prstGeom prst="downArrow">
            <a:avLst/>
          </a:prstGeom>
          <a:noFill/>
          <a:ln w="12700">
            <a:solidFill>
              <a:srgbClr val="F75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/>
          <p:cNvSpPr/>
          <p:nvPr/>
        </p:nvSpPr>
        <p:spPr>
          <a:xfrm rot="10800000">
            <a:off x="3378686" y="2917810"/>
            <a:ext cx="266700" cy="592041"/>
          </a:xfrm>
          <a:prstGeom prst="downArrow">
            <a:avLst/>
          </a:prstGeom>
          <a:noFill/>
          <a:ln w="12700">
            <a:solidFill>
              <a:srgbClr val="F75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0800000">
            <a:off x="3408082" y="4325193"/>
            <a:ext cx="266700" cy="617090"/>
          </a:xfrm>
          <a:prstGeom prst="downArrow">
            <a:avLst/>
          </a:prstGeom>
          <a:noFill/>
          <a:ln w="12700">
            <a:solidFill>
              <a:srgbClr val="F758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01" y="3522527"/>
            <a:ext cx="689256" cy="79543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953361"/>
            <a:ext cx="790575" cy="7905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feld 24"/>
          <p:cNvSpPr txBox="1"/>
          <p:nvPr/>
        </p:nvSpPr>
        <p:spPr>
          <a:xfrm>
            <a:off x="2197488" y="3043115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Anfrage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211681" y="4469789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Anfrage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589963" y="4462341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3531264" y="3073467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Daten</a:t>
            </a:r>
          </a:p>
        </p:txBody>
      </p:sp>
      <p:sp>
        <p:nvSpPr>
          <p:cNvPr id="30" name="Pfeil nach unten 29"/>
          <p:cNvSpPr/>
          <p:nvPr/>
        </p:nvSpPr>
        <p:spPr>
          <a:xfrm>
            <a:off x="4740987" y="4327007"/>
            <a:ext cx="266700" cy="613655"/>
          </a:xfrm>
          <a:prstGeom prst="downArrow">
            <a:avLst/>
          </a:prstGeom>
          <a:noFill/>
          <a:ln>
            <a:solidFill>
              <a:srgbClr val="05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4921644" y="4469789"/>
            <a:ext cx="114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Speichern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5777878" y="3262627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Anfrage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5875003" y="4214240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Daten</a:t>
            </a: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04" y="1878651"/>
            <a:ext cx="893670" cy="893670"/>
          </a:xfrm>
          <a:prstGeom prst="rect">
            <a:avLst/>
          </a:prstGeom>
        </p:spPr>
      </p:pic>
      <p:sp>
        <p:nvSpPr>
          <p:cNvPr id="41" name="Pfeil nach unten 40"/>
          <p:cNvSpPr/>
          <p:nvPr/>
        </p:nvSpPr>
        <p:spPr>
          <a:xfrm>
            <a:off x="7717499" y="2769646"/>
            <a:ext cx="266700" cy="561998"/>
          </a:xfrm>
          <a:prstGeom prst="downArrow">
            <a:avLst/>
          </a:prstGeom>
          <a:noFill/>
          <a:ln>
            <a:solidFill>
              <a:srgbClr val="05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6547945" y="2865964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Anfrage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7917980" y="2898011"/>
            <a:ext cx="8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Daten</a:t>
            </a: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42" y="726753"/>
            <a:ext cx="1471445" cy="983392"/>
          </a:xfrm>
          <a:prstGeom prst="rect">
            <a:avLst/>
          </a:prstGeom>
        </p:spPr>
      </p:pic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544" y="439269"/>
            <a:ext cx="11363111" cy="588220"/>
          </a:xfrm>
        </p:spPr>
        <p:txBody>
          <a:bodyPr/>
          <a:lstStyle/>
          <a:p>
            <a:r>
              <a:rPr lang="en-ID" dirty="0" err="1"/>
              <a:t>Wie</a:t>
            </a:r>
            <a:r>
              <a:rPr lang="en-ID" dirty="0"/>
              <a:t> </a:t>
            </a:r>
            <a:r>
              <a:rPr lang="en-ID" dirty="0" err="1"/>
              <a:t>funktioniert</a:t>
            </a:r>
            <a:r>
              <a:rPr lang="en-ID" dirty="0"/>
              <a:t> </a:t>
            </a:r>
            <a:r>
              <a:rPr lang="en-ID" dirty="0" err="1"/>
              <a:t>unser</a:t>
            </a:r>
            <a:r>
              <a:rPr lang="en-ID" dirty="0"/>
              <a:t> </a:t>
            </a:r>
            <a:r>
              <a:rPr lang="en-ID" dirty="0" err="1"/>
              <a:t>Projekt</a:t>
            </a:r>
            <a:endParaRPr lang="en-ID" dirty="0"/>
          </a:p>
        </p:txBody>
      </p:sp>
      <p:sp>
        <p:nvSpPr>
          <p:cNvPr id="55" name="Rechteck 54"/>
          <p:cNvSpPr/>
          <p:nvPr/>
        </p:nvSpPr>
        <p:spPr>
          <a:xfrm>
            <a:off x="2130962" y="2129140"/>
            <a:ext cx="3634740" cy="769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Graphical</a:t>
            </a:r>
            <a:r>
              <a:rPr lang="de-DE" dirty="0">
                <a:solidFill>
                  <a:schemeClr val="tx1"/>
                </a:solidFill>
              </a:rPr>
              <a:t>-User-Interface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55" y="1993110"/>
            <a:ext cx="993057" cy="993057"/>
          </a:xfrm>
          <a:prstGeom prst="rect">
            <a:avLst/>
          </a:prstGeom>
        </p:spPr>
      </p:pic>
      <p:sp>
        <p:nvSpPr>
          <p:cNvPr id="57" name="Textfeld 56"/>
          <p:cNvSpPr txBox="1"/>
          <p:nvPr/>
        </p:nvSpPr>
        <p:spPr>
          <a:xfrm>
            <a:off x="7426365" y="1842122"/>
            <a:ext cx="60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DB</a:t>
            </a:r>
          </a:p>
        </p:txBody>
      </p:sp>
      <p:cxnSp>
        <p:nvCxnSpPr>
          <p:cNvPr id="59" name="Gerade Verbindung mit Pfeil 58"/>
          <p:cNvCxnSpPr>
            <a:stCxn id="44" idx="2"/>
          </p:cNvCxnSpPr>
          <p:nvPr/>
        </p:nvCxnSpPr>
        <p:spPr>
          <a:xfrm flipH="1">
            <a:off x="3340464" y="1710145"/>
            <a:ext cx="1" cy="394880"/>
          </a:xfrm>
          <a:prstGeom prst="straightConnector1">
            <a:avLst/>
          </a:prstGeom>
          <a:ln w="12700">
            <a:solidFill>
              <a:srgbClr val="F758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feil nach unten 35"/>
          <p:cNvSpPr/>
          <p:nvPr/>
        </p:nvSpPr>
        <p:spPr>
          <a:xfrm rot="10800000">
            <a:off x="7305715" y="2747095"/>
            <a:ext cx="266700" cy="592041"/>
          </a:xfrm>
          <a:prstGeom prst="downArrow">
            <a:avLst/>
          </a:prstGeom>
          <a:noFill/>
          <a:ln w="12700">
            <a:solidFill>
              <a:srgbClr val="05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 nach unten 36"/>
          <p:cNvSpPr/>
          <p:nvPr/>
        </p:nvSpPr>
        <p:spPr>
          <a:xfrm rot="5400000">
            <a:off x="5983656" y="3779400"/>
            <a:ext cx="266700" cy="613655"/>
          </a:xfrm>
          <a:prstGeom prst="downArrow">
            <a:avLst/>
          </a:prstGeom>
          <a:noFill/>
          <a:ln>
            <a:solidFill>
              <a:srgbClr val="05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unten 38"/>
          <p:cNvSpPr/>
          <p:nvPr/>
        </p:nvSpPr>
        <p:spPr>
          <a:xfrm rot="16200000">
            <a:off x="5983656" y="3373000"/>
            <a:ext cx="266700" cy="613655"/>
          </a:xfrm>
          <a:prstGeom prst="downArrow">
            <a:avLst/>
          </a:prstGeom>
          <a:noFill/>
          <a:ln>
            <a:solidFill>
              <a:srgbClr val="05B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25" grpId="0"/>
      <p:bldP spid="26" grpId="0"/>
      <p:bldP spid="28" grpId="0"/>
      <p:bldP spid="29" grpId="0"/>
      <p:bldP spid="30" grpId="0" animBg="1"/>
      <p:bldP spid="32" grpId="0"/>
      <p:bldP spid="33" grpId="0"/>
      <p:bldP spid="34" grpId="0"/>
      <p:bldP spid="41" grpId="0" animBg="1"/>
      <p:bldP spid="42" grpId="0"/>
      <p:bldP spid="43" grpId="0"/>
      <p:bldP spid="55" grpId="0" animBg="1"/>
      <p:bldP spid="36" grpId="0" animBg="1"/>
      <p:bldP spid="37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Verwendete </a:t>
            </a:r>
            <a:r>
              <a:rPr lang="de-DE" dirty="0">
                <a:solidFill>
                  <a:schemeClr val="accent4"/>
                </a:solidFill>
              </a:rPr>
              <a:t>Frameworks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781" y="1569258"/>
            <a:ext cx="1035801" cy="1035801"/>
          </a:xfrm>
          <a:prstGeom prst="rect">
            <a:avLst/>
          </a:prstGeom>
        </p:spPr>
      </p:pic>
      <p:sp>
        <p:nvSpPr>
          <p:cNvPr id="6" name="Geschweifte Klammer links 5"/>
          <p:cNvSpPr/>
          <p:nvPr/>
        </p:nvSpPr>
        <p:spPr>
          <a:xfrm rot="5400000">
            <a:off x="3858461" y="1586190"/>
            <a:ext cx="472440" cy="2804160"/>
          </a:xfrm>
          <a:prstGeom prst="leftBrace">
            <a:avLst/>
          </a:prstGeom>
          <a:ln w="19050">
            <a:solidFill>
              <a:srgbClr val="DD03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utoShape 2" descr="Button | Angular Material"/>
          <p:cNvSpPr>
            <a:spLocks noChangeAspect="1" noChangeArrowheads="1"/>
          </p:cNvSpPr>
          <p:nvPr/>
        </p:nvSpPr>
        <p:spPr bwMode="auto">
          <a:xfrm>
            <a:off x="155574" y="-144463"/>
            <a:ext cx="1863725" cy="186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76" name="Picture 4" descr="https://cdn.discordapp.com/attachments/715128302691680276/843137490524176394/247178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451" y="3185937"/>
            <a:ext cx="827670" cy="8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discordapp.com/attachments/715128302691680276/843137848848285716/208px-Markdown-ma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6" y="3316800"/>
            <a:ext cx="986155" cy="6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86" y="1665739"/>
            <a:ext cx="725410" cy="837162"/>
          </a:xfrm>
          <a:prstGeom prst="rect">
            <a:avLst/>
          </a:prstGeom>
        </p:spPr>
      </p:pic>
      <p:sp>
        <p:nvSpPr>
          <p:cNvPr id="14" name="Geschweifte Klammer links 13"/>
          <p:cNvSpPr/>
          <p:nvPr/>
        </p:nvSpPr>
        <p:spPr>
          <a:xfrm rot="5400000">
            <a:off x="7607471" y="1586189"/>
            <a:ext cx="472440" cy="2804160"/>
          </a:xfrm>
          <a:prstGeom prst="leftBrace">
            <a:avLst/>
          </a:prstGeom>
          <a:ln w="19050">
            <a:solidFill>
              <a:srgbClr val="89B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80" name="Picture 8" descr="https://cdn.discordapp.com/attachments/715128302691680276/843138993444749312/mteri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82" y="3224490"/>
            <a:ext cx="810484" cy="8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.discordapp.com/attachments/715128302691680276/843139287914119168/mongoos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50" y="2842508"/>
            <a:ext cx="1251115" cy="125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.discordapp.com/attachments/715128302691680276/843139404972294154/2q5r816LTo2uE9j7Ntic.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t="8848" r="1989" b="6187"/>
          <a:stretch/>
        </p:blipFill>
        <p:spPr bwMode="auto">
          <a:xfrm>
            <a:off x="6441611" y="3903704"/>
            <a:ext cx="1430722" cy="3484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4" descr="https://cdn.discordapp.com/attachments/715128302691680276/843139927210065930/800px-Npm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16" y="3874652"/>
            <a:ext cx="1380638" cy="5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s://cdn.discordapp.com/attachments/715128302691680276/843139927210065930/800px-Npm-logo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62" y="4217685"/>
            <a:ext cx="1380638" cy="5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.discordapp.com/attachments/715128302691680276/843140128020758568/bcryp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22707" r="3188" b="28404"/>
          <a:stretch/>
        </p:blipFill>
        <p:spPr bwMode="auto">
          <a:xfrm>
            <a:off x="7984843" y="3225942"/>
            <a:ext cx="1190303" cy="4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51" y="4074454"/>
            <a:ext cx="823183" cy="82318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213" y="4411375"/>
            <a:ext cx="823183" cy="8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Live </a:t>
            </a:r>
          </a:p>
          <a:p>
            <a:pPr algn="ctr"/>
            <a:r>
              <a:rPr lang="de-DE" sz="6000" dirty="0">
                <a:solidFill>
                  <a:srgbClr val="FFFF0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3796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 err="1"/>
              <a:t>Lessons</a:t>
            </a:r>
            <a:endParaRPr lang="de-DE" sz="6000" dirty="0"/>
          </a:p>
          <a:p>
            <a:pPr algn="ctr"/>
            <a:r>
              <a:rPr lang="de-DE" sz="6000" dirty="0" err="1">
                <a:solidFill>
                  <a:srgbClr val="FF0000"/>
                </a:solidFill>
              </a:rPr>
              <a:t>Learned</a:t>
            </a:r>
            <a:endParaRPr lang="de-DE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7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752508681945612397/843035820217729024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15" y="1419776"/>
            <a:ext cx="7450425" cy="391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de-DE" dirty="0"/>
              <a:t>Was nicht so gut lief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pic>
        <p:nvPicPr>
          <p:cNvPr id="8" name="Picture 2" descr="https://cdn.discordapp.com/attachments/704590293613281350/83915046813945042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5" y="1247505"/>
            <a:ext cx="6729224" cy="38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.discordapp.com/attachments/704590293613281350/839155580517482590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98" y="772860"/>
            <a:ext cx="4203054" cy="490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54" y="4471900"/>
            <a:ext cx="3109606" cy="215806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3445" r="19239" b="1"/>
          <a:stretch/>
        </p:blipFill>
        <p:spPr>
          <a:xfrm>
            <a:off x="6626577" y="1877390"/>
            <a:ext cx="3980965" cy="193907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09" y="-746177"/>
            <a:ext cx="3803821" cy="285286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67" y="2147027"/>
            <a:ext cx="3810000" cy="1530350"/>
          </a:xfrm>
          <a:prstGeom prst="rect">
            <a:avLst/>
          </a:prstGeom>
          <a:noFill/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7" y="3369906"/>
            <a:ext cx="1915915" cy="19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de-DE" dirty="0"/>
              <a:t>Was nicht so gut lief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01" y="1689314"/>
            <a:ext cx="2430882" cy="341481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897" y="1019278"/>
            <a:ext cx="6007949" cy="237744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7" y="3799043"/>
            <a:ext cx="3000128" cy="26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de-DE" dirty="0"/>
              <a:t>…und was nicht so gut lief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09" y="-746177"/>
            <a:ext cx="3803821" cy="285286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71" y="4446834"/>
            <a:ext cx="3810000" cy="215503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356" y="1199155"/>
            <a:ext cx="3659687" cy="303486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51" y="1491269"/>
            <a:ext cx="2459983" cy="24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Was gut lief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56" y="1778512"/>
            <a:ext cx="3247430" cy="1956284"/>
          </a:xfrm>
          <a:prstGeom prst="rect">
            <a:avLst/>
          </a:prstGeom>
          <a:effectLst>
            <a:softEdge rad="0"/>
          </a:effectLst>
        </p:spPr>
      </p:pic>
      <p:sp>
        <p:nvSpPr>
          <p:cNvPr id="10" name="Textfeld 9"/>
          <p:cNvSpPr txBox="1"/>
          <p:nvPr/>
        </p:nvSpPr>
        <p:spPr>
          <a:xfrm>
            <a:off x="5362401" y="1409179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Teamwork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24" y="2756654"/>
            <a:ext cx="1607896" cy="303376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866824" y="2259536"/>
            <a:ext cx="165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Unterstützung durch Prof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262" y="3516634"/>
            <a:ext cx="2882265" cy="1760276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753301" y="3147302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Never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05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5753082-B0EE-43DB-AED7-3A5F3EB101EA}"/>
              </a:ext>
            </a:extLst>
          </p:cNvPr>
          <p:cNvSpPr txBox="1"/>
          <p:nvPr/>
        </p:nvSpPr>
        <p:spPr>
          <a:xfrm>
            <a:off x="415127" y="3500671"/>
            <a:ext cx="11361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“It’s what you do that determines who you are.”  </a:t>
            </a:r>
            <a:endParaRPr lang="en-ID" sz="28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5D19-3D1A-4041-9FC6-EEAA69690CFE}"/>
              </a:ext>
            </a:extLst>
          </p:cNvPr>
          <p:cNvSpPr txBox="1"/>
          <p:nvPr/>
        </p:nvSpPr>
        <p:spPr>
          <a:xfrm>
            <a:off x="5240168" y="4133168"/>
            <a:ext cx="171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dirty="0" err="1"/>
              <a:t>Mewto</a:t>
            </a:r>
            <a:endParaRPr lang="id-ID" sz="2400" dirty="0"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1026" name="Picture 2" descr="https://cdn.discordapp.com/attachments/715128302691680276/841693378478604288/tcp-logo.pn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4" y="142261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52" y="4239335"/>
            <a:ext cx="1681182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0F19E8E-53B8-4A60-89E6-2806172069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532" y="414513"/>
            <a:ext cx="11363111" cy="588220"/>
          </a:xfrm>
        </p:spPr>
        <p:txBody>
          <a:bodyPr/>
          <a:lstStyle/>
          <a:p>
            <a:r>
              <a:rPr lang="en-ID" dirty="0"/>
              <a:t>Was </a:t>
            </a:r>
            <a:r>
              <a:rPr lang="en-ID" dirty="0" err="1"/>
              <a:t>haben</a:t>
            </a:r>
            <a:r>
              <a:rPr lang="en-ID" dirty="0"/>
              <a:t> </a:t>
            </a:r>
            <a:r>
              <a:rPr lang="en-ID" dirty="0" err="1"/>
              <a:t>wir</a:t>
            </a:r>
            <a:r>
              <a:rPr lang="en-ID" dirty="0"/>
              <a:t> </a:t>
            </a:r>
            <a:r>
              <a:rPr lang="en-ID" dirty="0" err="1"/>
              <a:t>gelernt</a:t>
            </a:r>
            <a:endParaRPr lang="en-ID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532" y="86279"/>
            <a:ext cx="11363111" cy="588220"/>
          </a:xfrm>
        </p:spPr>
        <p:txBody>
          <a:bodyPr/>
          <a:lstStyle/>
          <a:p>
            <a:r>
              <a:rPr lang="en-ID" dirty="0"/>
              <a:t>Lessons learned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51382" y="2865416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Linux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341306" y="2293117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Angular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03497" y="4239360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9" name="Siebeneck 8"/>
          <p:cNvSpPr/>
          <p:nvPr/>
        </p:nvSpPr>
        <p:spPr>
          <a:xfrm>
            <a:off x="1537264" y="2796360"/>
            <a:ext cx="2472033" cy="2528789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/>
          <p:cNvSpPr txBox="1"/>
          <p:nvPr/>
        </p:nvSpPr>
        <p:spPr>
          <a:xfrm>
            <a:off x="1781103" y="5325149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Mongo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3747591" y="2941046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Coding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>
            <a:off x="3100151" y="5314873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Postman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4034518" y="4231674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48" name="Siebeneck 47"/>
          <p:cNvSpPr/>
          <p:nvPr/>
        </p:nvSpPr>
        <p:spPr>
          <a:xfrm>
            <a:off x="1761130" y="3049523"/>
            <a:ext cx="1988563" cy="2034515"/>
          </a:xfrm>
          <a:prstGeom prst="hept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Siebeneck 48"/>
          <p:cNvSpPr/>
          <p:nvPr/>
        </p:nvSpPr>
        <p:spPr>
          <a:xfrm>
            <a:off x="2014961" y="3303804"/>
            <a:ext cx="1471967" cy="1522197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Siebeneck 49"/>
          <p:cNvSpPr/>
          <p:nvPr/>
        </p:nvSpPr>
        <p:spPr>
          <a:xfrm>
            <a:off x="2240799" y="3547854"/>
            <a:ext cx="1020290" cy="1053151"/>
          </a:xfrm>
          <a:prstGeom prst="hept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Siebeneck 50"/>
          <p:cNvSpPr/>
          <p:nvPr/>
        </p:nvSpPr>
        <p:spPr>
          <a:xfrm>
            <a:off x="2569320" y="3902455"/>
            <a:ext cx="370018" cy="355025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Gerader Verbinder 52"/>
          <p:cNvCxnSpPr>
            <a:stCxn id="9" idx="6"/>
            <a:endCxn id="51" idx="6"/>
          </p:cNvCxnSpPr>
          <p:nvPr/>
        </p:nvCxnSpPr>
        <p:spPr>
          <a:xfrm flipH="1">
            <a:off x="2754329" y="2796360"/>
            <a:ext cx="18952" cy="1106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>
            <a:stCxn id="9" idx="5"/>
            <a:endCxn id="51" idx="5"/>
          </p:cNvCxnSpPr>
          <p:nvPr/>
        </p:nvCxnSpPr>
        <p:spPr>
          <a:xfrm>
            <a:off x="1782071" y="3297220"/>
            <a:ext cx="823892" cy="675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>
            <a:stCxn id="9" idx="0"/>
            <a:endCxn id="51" idx="0"/>
          </p:cNvCxnSpPr>
          <p:nvPr/>
        </p:nvCxnSpPr>
        <p:spPr>
          <a:xfrm flipH="1">
            <a:off x="2902695" y="3297220"/>
            <a:ext cx="861795" cy="675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>
            <a:stCxn id="9" idx="1"/>
            <a:endCxn id="51" idx="1"/>
          </p:cNvCxnSpPr>
          <p:nvPr/>
        </p:nvCxnSpPr>
        <p:spPr>
          <a:xfrm flipH="1" flipV="1">
            <a:off x="2939339" y="4130774"/>
            <a:ext cx="1069964" cy="291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>
            <a:stCxn id="51" idx="4"/>
            <a:endCxn id="9" idx="4"/>
          </p:cNvCxnSpPr>
          <p:nvPr/>
        </p:nvCxnSpPr>
        <p:spPr>
          <a:xfrm flipH="1">
            <a:off x="1537258" y="4130774"/>
            <a:ext cx="1032061" cy="291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>
            <a:stCxn id="51" idx="3"/>
            <a:endCxn id="9" idx="3"/>
          </p:cNvCxnSpPr>
          <p:nvPr/>
        </p:nvCxnSpPr>
        <p:spPr>
          <a:xfrm flipH="1">
            <a:off x="2223204" y="4257482"/>
            <a:ext cx="448789" cy="1067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>
            <a:stCxn id="51" idx="2"/>
          </p:cNvCxnSpPr>
          <p:nvPr/>
        </p:nvCxnSpPr>
        <p:spPr>
          <a:xfrm>
            <a:off x="2836665" y="4257482"/>
            <a:ext cx="449645" cy="10420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feld 146"/>
          <p:cNvSpPr txBox="1"/>
          <p:nvPr/>
        </p:nvSpPr>
        <p:spPr>
          <a:xfrm>
            <a:off x="6890182" y="2839610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Linux</a:t>
            </a:r>
          </a:p>
        </p:txBody>
      </p:sp>
      <p:sp>
        <p:nvSpPr>
          <p:cNvPr id="148" name="Textfeld 147"/>
          <p:cNvSpPr txBox="1"/>
          <p:nvPr/>
        </p:nvSpPr>
        <p:spPr>
          <a:xfrm>
            <a:off x="7980106" y="2267311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Angular</a:t>
            </a:r>
          </a:p>
        </p:txBody>
      </p:sp>
      <p:sp>
        <p:nvSpPr>
          <p:cNvPr id="149" name="Textfeld 148"/>
          <p:cNvSpPr txBox="1"/>
          <p:nvPr/>
        </p:nvSpPr>
        <p:spPr>
          <a:xfrm>
            <a:off x="6347967" y="4191947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</a:t>
            </a:r>
          </a:p>
        </p:txBody>
      </p:sp>
      <p:sp>
        <p:nvSpPr>
          <p:cNvPr id="150" name="Siebeneck 149"/>
          <p:cNvSpPr/>
          <p:nvPr/>
        </p:nvSpPr>
        <p:spPr>
          <a:xfrm>
            <a:off x="7176064" y="2770554"/>
            <a:ext cx="2472033" cy="2528789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Textfeld 150"/>
          <p:cNvSpPr txBox="1"/>
          <p:nvPr/>
        </p:nvSpPr>
        <p:spPr>
          <a:xfrm>
            <a:off x="7419903" y="5299343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Mongo</a:t>
            </a:r>
          </a:p>
        </p:txBody>
      </p:sp>
      <p:sp>
        <p:nvSpPr>
          <p:cNvPr id="152" name="Textfeld 151"/>
          <p:cNvSpPr txBox="1"/>
          <p:nvPr/>
        </p:nvSpPr>
        <p:spPr>
          <a:xfrm>
            <a:off x="9386391" y="2915240"/>
            <a:ext cx="14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Coding</a:t>
            </a:r>
            <a:endParaRPr lang="de-DE" dirty="0"/>
          </a:p>
        </p:txBody>
      </p:sp>
      <p:sp>
        <p:nvSpPr>
          <p:cNvPr id="153" name="Textfeld 152"/>
          <p:cNvSpPr txBox="1"/>
          <p:nvPr/>
        </p:nvSpPr>
        <p:spPr>
          <a:xfrm>
            <a:off x="8738951" y="5289067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Postman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9673318" y="4205868"/>
            <a:ext cx="14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155" name="Siebeneck 154"/>
          <p:cNvSpPr/>
          <p:nvPr/>
        </p:nvSpPr>
        <p:spPr>
          <a:xfrm>
            <a:off x="7399930" y="3023717"/>
            <a:ext cx="1988563" cy="2034515"/>
          </a:xfrm>
          <a:prstGeom prst="hept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Siebeneck 155"/>
          <p:cNvSpPr/>
          <p:nvPr/>
        </p:nvSpPr>
        <p:spPr>
          <a:xfrm>
            <a:off x="7653761" y="3277998"/>
            <a:ext cx="1471967" cy="1522197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Siebeneck 156"/>
          <p:cNvSpPr/>
          <p:nvPr/>
        </p:nvSpPr>
        <p:spPr>
          <a:xfrm>
            <a:off x="7879599" y="3522048"/>
            <a:ext cx="1020290" cy="1053151"/>
          </a:xfrm>
          <a:prstGeom prst="heptag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Siebeneck 157"/>
          <p:cNvSpPr/>
          <p:nvPr/>
        </p:nvSpPr>
        <p:spPr>
          <a:xfrm>
            <a:off x="8208120" y="3876649"/>
            <a:ext cx="370018" cy="355025"/>
          </a:xfrm>
          <a:prstGeom prst="hept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9" name="Gerader Verbinder 158"/>
          <p:cNvCxnSpPr>
            <a:stCxn id="150" idx="6"/>
            <a:endCxn id="158" idx="6"/>
          </p:cNvCxnSpPr>
          <p:nvPr/>
        </p:nvCxnSpPr>
        <p:spPr>
          <a:xfrm flipH="1">
            <a:off x="8393129" y="2770554"/>
            <a:ext cx="18952" cy="1106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/>
          <p:cNvCxnSpPr>
            <a:stCxn id="150" idx="5"/>
            <a:endCxn id="158" idx="5"/>
          </p:cNvCxnSpPr>
          <p:nvPr/>
        </p:nvCxnSpPr>
        <p:spPr>
          <a:xfrm>
            <a:off x="7420871" y="3271414"/>
            <a:ext cx="823892" cy="675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r Verbinder 160"/>
          <p:cNvCxnSpPr>
            <a:stCxn id="150" idx="0"/>
            <a:endCxn id="158" idx="0"/>
          </p:cNvCxnSpPr>
          <p:nvPr/>
        </p:nvCxnSpPr>
        <p:spPr>
          <a:xfrm flipH="1">
            <a:off x="8541495" y="3271414"/>
            <a:ext cx="861795" cy="675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/>
          <p:cNvCxnSpPr>
            <a:stCxn id="150" idx="1"/>
            <a:endCxn id="158" idx="1"/>
          </p:cNvCxnSpPr>
          <p:nvPr/>
        </p:nvCxnSpPr>
        <p:spPr>
          <a:xfrm flipH="1" flipV="1">
            <a:off x="8578139" y="4104968"/>
            <a:ext cx="1069964" cy="291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/>
          <p:cNvCxnSpPr>
            <a:stCxn id="158" idx="4"/>
            <a:endCxn id="150" idx="4"/>
          </p:cNvCxnSpPr>
          <p:nvPr/>
        </p:nvCxnSpPr>
        <p:spPr>
          <a:xfrm flipH="1">
            <a:off x="7176058" y="4104968"/>
            <a:ext cx="1032061" cy="2918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r Verbinder 163"/>
          <p:cNvCxnSpPr>
            <a:stCxn id="158" idx="3"/>
            <a:endCxn id="150" idx="3"/>
          </p:cNvCxnSpPr>
          <p:nvPr/>
        </p:nvCxnSpPr>
        <p:spPr>
          <a:xfrm flipH="1">
            <a:off x="7862004" y="4231676"/>
            <a:ext cx="448789" cy="1067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r Verbinder 164"/>
          <p:cNvCxnSpPr>
            <a:stCxn id="158" idx="2"/>
          </p:cNvCxnSpPr>
          <p:nvPr/>
        </p:nvCxnSpPr>
        <p:spPr>
          <a:xfrm>
            <a:off x="8475465" y="4231676"/>
            <a:ext cx="449645" cy="10420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 txBox="1">
            <a:spLocks/>
          </p:cNvSpPr>
          <p:nvPr/>
        </p:nvSpPr>
        <p:spPr>
          <a:xfrm>
            <a:off x="6920152" y="1383669"/>
            <a:ext cx="2939184" cy="5882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rgbClr val="05B9F6"/>
                </a:solidFill>
              </a:rPr>
              <a:t>Jonas</a:t>
            </a:r>
            <a:endParaRPr lang="en-ID" dirty="0"/>
          </a:p>
        </p:txBody>
      </p:sp>
      <p:sp>
        <p:nvSpPr>
          <p:cNvPr id="167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 txBox="1">
            <a:spLocks/>
          </p:cNvSpPr>
          <p:nvPr/>
        </p:nvSpPr>
        <p:spPr>
          <a:xfrm>
            <a:off x="1303688" y="1250430"/>
            <a:ext cx="2939184" cy="5882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rgbClr val="21FF4B"/>
                </a:solidFill>
              </a:rPr>
              <a:t>Nils</a:t>
            </a:r>
          </a:p>
        </p:txBody>
      </p:sp>
      <p:cxnSp>
        <p:nvCxnSpPr>
          <p:cNvPr id="173" name="Gerader Verbinder 172"/>
          <p:cNvCxnSpPr>
            <a:stCxn id="48" idx="6"/>
            <a:endCxn id="50" idx="5"/>
          </p:cNvCxnSpPr>
          <p:nvPr/>
        </p:nvCxnSpPr>
        <p:spPr>
          <a:xfrm flipH="1">
            <a:off x="2341839" y="3049523"/>
            <a:ext cx="413573" cy="706921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7" name="Gerader Verbinder 176"/>
          <p:cNvCxnSpPr>
            <a:stCxn id="50" idx="5"/>
            <a:endCxn id="50" idx="4"/>
          </p:cNvCxnSpPr>
          <p:nvPr/>
        </p:nvCxnSpPr>
        <p:spPr>
          <a:xfrm flipH="1">
            <a:off x="2240796" y="3756444"/>
            <a:ext cx="101043" cy="468698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0" name="Gerader Verbinder 179"/>
          <p:cNvCxnSpPr>
            <a:stCxn id="9" idx="6"/>
            <a:endCxn id="49" idx="5"/>
          </p:cNvCxnSpPr>
          <p:nvPr/>
        </p:nvCxnSpPr>
        <p:spPr>
          <a:xfrm flipH="1">
            <a:off x="2160731" y="2796360"/>
            <a:ext cx="612550" cy="808935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5" name="Gerader Verbinder 184"/>
          <p:cNvCxnSpPr>
            <a:stCxn id="49" idx="5"/>
            <a:endCxn id="49" idx="4"/>
          </p:cNvCxnSpPr>
          <p:nvPr/>
        </p:nvCxnSpPr>
        <p:spPr>
          <a:xfrm flipH="1">
            <a:off x="2014957" y="3605295"/>
            <a:ext cx="145774" cy="677444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Gerader Verbinder 187"/>
          <p:cNvCxnSpPr>
            <a:stCxn id="49" idx="3"/>
            <a:endCxn id="50" idx="4"/>
          </p:cNvCxnSpPr>
          <p:nvPr/>
        </p:nvCxnSpPr>
        <p:spPr>
          <a:xfrm flipH="1" flipV="1">
            <a:off x="2240796" y="4225142"/>
            <a:ext cx="182607" cy="600867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1" name="Gerader Verbinder 190"/>
          <p:cNvCxnSpPr>
            <a:stCxn id="48" idx="3"/>
            <a:endCxn id="49" idx="4"/>
          </p:cNvCxnSpPr>
          <p:nvPr/>
        </p:nvCxnSpPr>
        <p:spPr>
          <a:xfrm flipH="1" flipV="1">
            <a:off x="2014957" y="4282739"/>
            <a:ext cx="297960" cy="801310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4" name="Gerader Verbinder 193"/>
          <p:cNvCxnSpPr>
            <a:stCxn id="158" idx="6"/>
            <a:endCxn id="156" idx="5"/>
          </p:cNvCxnSpPr>
          <p:nvPr/>
        </p:nvCxnSpPr>
        <p:spPr>
          <a:xfrm flipH="1" flipV="1">
            <a:off x="7799531" y="3579489"/>
            <a:ext cx="593598" cy="297160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Gerader Verbinder 202"/>
          <p:cNvCxnSpPr>
            <a:stCxn id="156" idx="5"/>
            <a:endCxn id="157" idx="4"/>
          </p:cNvCxnSpPr>
          <p:nvPr/>
        </p:nvCxnSpPr>
        <p:spPr>
          <a:xfrm>
            <a:off x="7799531" y="3579489"/>
            <a:ext cx="80065" cy="619847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6" name="Gerader Verbinder 205"/>
          <p:cNvCxnSpPr>
            <a:stCxn id="157" idx="3"/>
            <a:endCxn id="157" idx="4"/>
          </p:cNvCxnSpPr>
          <p:nvPr/>
        </p:nvCxnSpPr>
        <p:spPr>
          <a:xfrm flipH="1" flipV="1">
            <a:off x="7879596" y="4199336"/>
            <a:ext cx="283113" cy="375869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9" name="Gerader Verbinder 208"/>
          <p:cNvCxnSpPr>
            <a:stCxn id="156" idx="6"/>
            <a:endCxn id="155" idx="5"/>
          </p:cNvCxnSpPr>
          <p:nvPr/>
        </p:nvCxnSpPr>
        <p:spPr>
          <a:xfrm flipH="1">
            <a:off x="7596859" y="3277998"/>
            <a:ext cx="792886" cy="148681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2" name="Gerader Verbinder 211"/>
          <p:cNvCxnSpPr>
            <a:stCxn id="156" idx="4"/>
            <a:endCxn id="155" idx="5"/>
          </p:cNvCxnSpPr>
          <p:nvPr/>
        </p:nvCxnSpPr>
        <p:spPr>
          <a:xfrm flipH="1" flipV="1">
            <a:off x="7596859" y="3426679"/>
            <a:ext cx="56898" cy="830254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5" name="Gerader Verbinder 214"/>
          <p:cNvCxnSpPr>
            <a:endCxn id="156" idx="4"/>
          </p:cNvCxnSpPr>
          <p:nvPr/>
        </p:nvCxnSpPr>
        <p:spPr>
          <a:xfrm flipH="1" flipV="1">
            <a:off x="7653757" y="4256933"/>
            <a:ext cx="408446" cy="543262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stCxn id="49" idx="3"/>
            <a:endCxn id="51" idx="2"/>
          </p:cNvCxnSpPr>
          <p:nvPr/>
        </p:nvCxnSpPr>
        <p:spPr>
          <a:xfrm flipV="1">
            <a:off x="2423403" y="4257482"/>
            <a:ext cx="413262" cy="568527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158" idx="2"/>
            <a:endCxn id="157" idx="3"/>
          </p:cNvCxnSpPr>
          <p:nvPr/>
        </p:nvCxnSpPr>
        <p:spPr>
          <a:xfrm flipH="1">
            <a:off x="8162709" y="4231676"/>
            <a:ext cx="312756" cy="343529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1" idx="2"/>
            <a:endCxn id="9" idx="1"/>
          </p:cNvCxnSpPr>
          <p:nvPr/>
        </p:nvCxnSpPr>
        <p:spPr>
          <a:xfrm>
            <a:off x="2836665" y="4257482"/>
            <a:ext cx="1172638" cy="165159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Gerader Verbinder 67"/>
          <p:cNvCxnSpPr>
            <a:stCxn id="158" idx="2"/>
            <a:endCxn id="156" idx="1"/>
          </p:cNvCxnSpPr>
          <p:nvPr/>
        </p:nvCxnSpPr>
        <p:spPr>
          <a:xfrm>
            <a:off x="8475465" y="4231676"/>
            <a:ext cx="650267" cy="25257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Gerader Verbinder 70"/>
          <p:cNvCxnSpPr>
            <a:stCxn id="49" idx="2"/>
            <a:endCxn id="48" idx="3"/>
          </p:cNvCxnSpPr>
          <p:nvPr/>
        </p:nvCxnSpPr>
        <p:spPr>
          <a:xfrm flipH="1">
            <a:off x="2312917" y="4826009"/>
            <a:ext cx="765569" cy="258040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Gerader Verbinder 74"/>
          <p:cNvCxnSpPr>
            <a:stCxn id="9" idx="1"/>
            <a:endCxn id="49" idx="2"/>
          </p:cNvCxnSpPr>
          <p:nvPr/>
        </p:nvCxnSpPr>
        <p:spPr>
          <a:xfrm flipH="1">
            <a:off x="3078486" y="4422641"/>
            <a:ext cx="930817" cy="403368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Gerader Verbinder 77"/>
          <p:cNvCxnSpPr>
            <a:stCxn id="157" idx="2"/>
            <a:endCxn id="156" idx="3"/>
          </p:cNvCxnSpPr>
          <p:nvPr/>
        </p:nvCxnSpPr>
        <p:spPr>
          <a:xfrm flipH="1">
            <a:off x="8062203" y="4575205"/>
            <a:ext cx="554576" cy="224998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Gerader Verbinder 83"/>
          <p:cNvCxnSpPr>
            <a:stCxn id="155" idx="1"/>
            <a:endCxn id="157" idx="2"/>
          </p:cNvCxnSpPr>
          <p:nvPr/>
        </p:nvCxnSpPr>
        <p:spPr>
          <a:xfrm flipH="1">
            <a:off x="8616779" y="4332127"/>
            <a:ext cx="771719" cy="243078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Gerader Verbinder 87"/>
          <p:cNvCxnSpPr>
            <a:stCxn id="49" idx="0"/>
            <a:endCxn id="9" idx="1"/>
          </p:cNvCxnSpPr>
          <p:nvPr/>
        </p:nvCxnSpPr>
        <p:spPr>
          <a:xfrm>
            <a:off x="3341158" y="3605295"/>
            <a:ext cx="668145" cy="817346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Gerader Verbinder 90"/>
          <p:cNvCxnSpPr>
            <a:stCxn id="48" idx="0"/>
            <a:endCxn id="9" idx="1"/>
          </p:cNvCxnSpPr>
          <p:nvPr/>
        </p:nvCxnSpPr>
        <p:spPr>
          <a:xfrm>
            <a:off x="3552764" y="3452485"/>
            <a:ext cx="456539" cy="970156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Gerader Verbinder 94"/>
          <p:cNvCxnSpPr>
            <a:stCxn id="48" idx="6"/>
            <a:endCxn id="49" idx="0"/>
          </p:cNvCxnSpPr>
          <p:nvPr/>
        </p:nvCxnSpPr>
        <p:spPr>
          <a:xfrm>
            <a:off x="2755412" y="3049523"/>
            <a:ext cx="585746" cy="555772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9" idx="6"/>
            <a:endCxn id="48" idx="0"/>
          </p:cNvCxnSpPr>
          <p:nvPr/>
        </p:nvCxnSpPr>
        <p:spPr>
          <a:xfrm>
            <a:off x="2773281" y="2796360"/>
            <a:ext cx="779483" cy="656125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Gerader Verbinder 100"/>
          <p:cNvCxnSpPr>
            <a:stCxn id="156" idx="6"/>
            <a:endCxn id="156" idx="0"/>
          </p:cNvCxnSpPr>
          <p:nvPr/>
        </p:nvCxnSpPr>
        <p:spPr>
          <a:xfrm>
            <a:off x="8389745" y="3277998"/>
            <a:ext cx="590213" cy="301491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Gerader Verbinder 103"/>
          <p:cNvCxnSpPr>
            <a:stCxn id="156" idx="0"/>
            <a:endCxn id="155" idx="1"/>
          </p:cNvCxnSpPr>
          <p:nvPr/>
        </p:nvCxnSpPr>
        <p:spPr>
          <a:xfrm>
            <a:off x="8979958" y="3579489"/>
            <a:ext cx="408540" cy="752638"/>
          </a:xfrm>
          <a:prstGeom prst="line">
            <a:avLst/>
          </a:prstGeom>
          <a:ln w="28575">
            <a:solidFill>
              <a:srgbClr val="21FF4B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Gerader Verbinder 107"/>
          <p:cNvCxnSpPr>
            <a:stCxn id="157" idx="0"/>
            <a:endCxn id="156" idx="1"/>
          </p:cNvCxnSpPr>
          <p:nvPr/>
        </p:nvCxnSpPr>
        <p:spPr>
          <a:xfrm>
            <a:off x="8798849" y="3730638"/>
            <a:ext cx="326883" cy="526295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Gerader Verbinder 110"/>
          <p:cNvCxnSpPr>
            <a:stCxn id="158" idx="6"/>
            <a:endCxn id="157" idx="0"/>
          </p:cNvCxnSpPr>
          <p:nvPr/>
        </p:nvCxnSpPr>
        <p:spPr>
          <a:xfrm flipV="1">
            <a:off x="8393129" y="3730638"/>
            <a:ext cx="405720" cy="146011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>
            <a:off x="503920" y="5694481"/>
            <a:ext cx="79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</a:t>
            </a:r>
            <a:r>
              <a:rPr lang="de-DE" dirty="0">
                <a:solidFill>
                  <a:srgbClr val="F53403"/>
                </a:solidFill>
              </a:rPr>
              <a:t>Alt</a:t>
            </a:r>
            <a:r>
              <a:rPr lang="de-DE" dirty="0"/>
              <a:t> *</a:t>
            </a:r>
            <a:r>
              <a:rPr lang="de-DE" dirty="0">
                <a:solidFill>
                  <a:srgbClr val="21FF4B"/>
                </a:solidFill>
              </a:rPr>
              <a:t>Neu</a:t>
            </a:r>
          </a:p>
        </p:txBody>
      </p:sp>
    </p:spTree>
    <p:extLst>
      <p:ext uri="{BB962C8B-B14F-4D97-AF65-F5344CB8AC3E}">
        <p14:creationId xmlns:p14="http://schemas.microsoft.com/office/powerpoint/2010/main" val="11938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Ausblick in die </a:t>
            </a:r>
          </a:p>
          <a:p>
            <a:pPr algn="ctr"/>
            <a:r>
              <a:rPr lang="de-DE" sz="6000" dirty="0">
                <a:solidFill>
                  <a:srgbClr val="21FF4B"/>
                </a:solidFill>
              </a:rPr>
              <a:t>Zukunft</a:t>
            </a:r>
          </a:p>
        </p:txBody>
      </p:sp>
    </p:spTree>
    <p:extLst>
      <p:ext uri="{BB962C8B-B14F-4D97-AF65-F5344CB8AC3E}">
        <p14:creationId xmlns:p14="http://schemas.microsoft.com/office/powerpoint/2010/main" val="41566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de-DE" dirty="0"/>
              <a:t>Was die Zukunft bringt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2050" name="Picture 2" descr="Pikachu.. . . . . . . . . . . . @4k_wall_pa_per @4k_wallpapers_101  @mihir_6410 . . . . . . . . . . #bike #bikelife #... | 3d wallpaper,  Wallpaper, Vehicl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50" y="2803459"/>
            <a:ext cx="1923663" cy="24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 txBox="1">
            <a:spLocks/>
          </p:cNvSpPr>
          <p:nvPr/>
        </p:nvSpPr>
        <p:spPr>
          <a:xfrm>
            <a:off x="7071590" y="1578985"/>
            <a:ext cx="2939184" cy="5882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rgbClr val="05B9F6"/>
                </a:solidFill>
              </a:rPr>
              <a:t>Jonas</a:t>
            </a:r>
            <a:endParaRPr lang="en-ID" dirty="0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 txBox="1">
            <a:spLocks/>
          </p:cNvSpPr>
          <p:nvPr/>
        </p:nvSpPr>
        <p:spPr>
          <a:xfrm>
            <a:off x="1455126" y="1445746"/>
            <a:ext cx="2939184" cy="5882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rgbClr val="21FF4B"/>
                </a:solidFill>
              </a:rPr>
              <a:t>Nils</a:t>
            </a:r>
          </a:p>
        </p:txBody>
      </p:sp>
      <p:pic>
        <p:nvPicPr>
          <p:cNvPr id="10" name="Picture 2" descr="https://cdn.discordapp.com/attachments/715128302691680276/841693378478604288/tcp-logo.png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29" y="2803459"/>
            <a:ext cx="2404577" cy="24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6697" y="2176286"/>
            <a:ext cx="8995410" cy="5882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für</a:t>
            </a:r>
            <a:r>
              <a:rPr lang="en-US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eure</a:t>
            </a:r>
            <a:r>
              <a:rPr lang="en-US" sz="18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Aufmerksamkeit</a:t>
            </a:r>
            <a:endParaRPr lang="en-US" sz="1800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675" y="1203422"/>
            <a:ext cx="11363111" cy="1378069"/>
          </a:xfrm>
        </p:spPr>
        <p:txBody>
          <a:bodyPr/>
          <a:lstStyle/>
          <a:p>
            <a:r>
              <a:rPr lang="en-ID" sz="8000" dirty="0" err="1">
                <a:solidFill>
                  <a:schemeClr val="accent1"/>
                </a:solidFill>
              </a:rPr>
              <a:t>Vielen</a:t>
            </a:r>
            <a:r>
              <a:rPr lang="en-ID" sz="8000" dirty="0">
                <a:solidFill>
                  <a:schemeClr val="accent1"/>
                </a:solidFill>
              </a:rPr>
              <a:t> Dank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21" y="3011008"/>
            <a:ext cx="47625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 err="1"/>
              <a:t>Worauf</a:t>
            </a:r>
            <a:r>
              <a:rPr lang="en-ID" dirty="0"/>
              <a:t> ihr </a:t>
            </a:r>
            <a:r>
              <a:rPr lang="de-DE" dirty="0"/>
              <a:t>euch</a:t>
            </a:r>
            <a:r>
              <a:rPr lang="en-ID" dirty="0"/>
              <a:t> </a:t>
            </a:r>
            <a:r>
              <a:rPr lang="de-DE" dirty="0"/>
              <a:t>freuen</a:t>
            </a:r>
            <a:r>
              <a:rPr lang="en-ID" dirty="0"/>
              <a:t> </a:t>
            </a:r>
            <a:r>
              <a:rPr lang="en-ID" dirty="0" err="1"/>
              <a:t>dürft</a:t>
            </a:r>
            <a:r>
              <a:rPr lang="en-ID" dirty="0"/>
              <a:t>: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Über</a:t>
            </a:r>
            <a:r>
              <a:rPr lang="en-ID" dirty="0"/>
              <a:t> die </a:t>
            </a:r>
            <a:r>
              <a:rPr lang="en-ID" dirty="0" err="1"/>
              <a:t>Präsentation</a:t>
            </a:r>
            <a:r>
              <a:rPr lang="en-ID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57E84-F833-42B2-A3BB-0983D684D482}"/>
              </a:ext>
            </a:extLst>
          </p:cNvPr>
          <p:cNvSpPr txBox="1"/>
          <p:nvPr/>
        </p:nvSpPr>
        <p:spPr>
          <a:xfrm>
            <a:off x="619940" y="2153845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66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52E24-A22E-414E-9568-F01B01ABD5E4}"/>
              </a:ext>
            </a:extLst>
          </p:cNvPr>
          <p:cNvSpPr txBox="1"/>
          <p:nvPr/>
        </p:nvSpPr>
        <p:spPr>
          <a:xfrm>
            <a:off x="628732" y="3076551"/>
            <a:ext cx="110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Das Team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6A7737-E4AE-40D6-B931-8AC107C01C51}"/>
              </a:ext>
            </a:extLst>
          </p:cNvPr>
          <p:cNvSpPr txBox="1"/>
          <p:nvPr/>
        </p:nvSpPr>
        <p:spPr>
          <a:xfrm>
            <a:off x="3076576" y="2137832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chemeClr val="accent2"/>
                </a:solidFill>
                <a:latin typeface="+mj-lt"/>
                <a:cs typeface="Poppins" panose="02000000000000000000" pitchFamily="2" charset="0"/>
              </a:rPr>
              <a:t>02</a:t>
            </a:r>
            <a:endParaRPr lang="id-ID" sz="6600" b="1" dirty="0">
              <a:solidFill>
                <a:schemeClr val="accent2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2774695" y="3076551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  <a:cs typeface="Poppins" panose="02000000000000000000" pitchFamily="2" charset="0"/>
              </a:rPr>
              <a:t>Produktüberblick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87647-187A-4C9C-A508-07FDA9DF432C}"/>
              </a:ext>
            </a:extLst>
          </p:cNvPr>
          <p:cNvSpPr/>
          <p:nvPr/>
        </p:nvSpPr>
        <p:spPr>
          <a:xfrm>
            <a:off x="2324398" y="3375677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Was wir schaffen wollten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BEDF38-F1A3-4863-A200-68E64460EA36}"/>
              </a:ext>
            </a:extLst>
          </p:cNvPr>
          <p:cNvSpPr txBox="1"/>
          <p:nvPr/>
        </p:nvSpPr>
        <p:spPr>
          <a:xfrm>
            <a:off x="5533212" y="2137832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66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C9C8B-F58C-4697-AA9E-A86F9A899835}"/>
              </a:ext>
            </a:extLst>
          </p:cNvPr>
          <p:cNvSpPr/>
          <p:nvPr/>
        </p:nvSpPr>
        <p:spPr>
          <a:xfrm>
            <a:off x="4749312" y="3375677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Werkzeugkoffer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F8A86-2FE9-4556-83BD-60465507457E}"/>
              </a:ext>
            </a:extLst>
          </p:cNvPr>
          <p:cNvSpPr txBox="1"/>
          <p:nvPr/>
        </p:nvSpPr>
        <p:spPr>
          <a:xfrm>
            <a:off x="7989848" y="2137832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chemeClr val="accent4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6600" b="1" dirty="0">
              <a:solidFill>
                <a:schemeClr val="accent4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AD410-FCB5-4B72-A979-2C72D5FACAC7}"/>
              </a:ext>
            </a:extLst>
          </p:cNvPr>
          <p:cNvSpPr txBox="1"/>
          <p:nvPr/>
        </p:nvSpPr>
        <p:spPr>
          <a:xfrm>
            <a:off x="7653991" y="3037588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  <a:cs typeface="Poppins" panose="02000000000000000000" pitchFamily="2" charset="0"/>
              </a:rPr>
              <a:t>Systemarchitektur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BAE11-365C-4767-A97A-17267C194509}"/>
              </a:ext>
            </a:extLst>
          </p:cNvPr>
          <p:cNvSpPr/>
          <p:nvPr/>
        </p:nvSpPr>
        <p:spPr>
          <a:xfrm>
            <a:off x="7247805" y="3348941"/>
            <a:ext cx="26113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API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5723951" y="3076551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Tools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4" name="TextBox 31">
            <a:extLst>
              <a:ext uri="{FF2B5EF4-FFF2-40B4-BE49-F238E27FC236}">
                <a16:creationId xmlns:a16="http://schemas.microsoft.com/office/drawing/2014/main" id="{D12F8A86-2FE9-4556-83BD-60465507457E}"/>
              </a:ext>
            </a:extLst>
          </p:cNvPr>
          <p:cNvSpPr txBox="1"/>
          <p:nvPr/>
        </p:nvSpPr>
        <p:spPr>
          <a:xfrm>
            <a:off x="4200345" y="4243399"/>
            <a:ext cx="1063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rgbClr val="FF3300"/>
                </a:solidFill>
                <a:latin typeface="+mj-lt"/>
                <a:cs typeface="Poppins" panose="02000000000000000000" pitchFamily="2" charset="0"/>
              </a:rPr>
              <a:t>06</a:t>
            </a:r>
            <a:endParaRPr lang="id-ID" sz="6600" b="1" dirty="0">
              <a:solidFill>
                <a:srgbClr val="FF3300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FB487647-187A-4C9C-A508-07FDA9DF432C}"/>
              </a:ext>
            </a:extLst>
          </p:cNvPr>
          <p:cNvSpPr/>
          <p:nvPr/>
        </p:nvSpPr>
        <p:spPr>
          <a:xfrm>
            <a:off x="-124949" y="3381848"/>
            <a:ext cx="2611318" cy="573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Kleine Vorstellung</a:t>
            </a:r>
          </a:p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Arbeitsaufteilung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B3CAD410-FCB5-4B72-A979-2C72D5FACAC7}"/>
              </a:ext>
            </a:extLst>
          </p:cNvPr>
          <p:cNvSpPr txBox="1"/>
          <p:nvPr/>
        </p:nvSpPr>
        <p:spPr>
          <a:xfrm>
            <a:off x="3919819" y="513057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j-lt"/>
                <a:cs typeface="Poppins" panose="02000000000000000000" pitchFamily="2" charset="0"/>
              </a:rPr>
              <a:t>Lessons</a:t>
            </a:r>
            <a:r>
              <a:rPr lang="de-DE" sz="1600" dirty="0">
                <a:latin typeface="+mj-lt"/>
                <a:cs typeface="Poppins" panose="02000000000000000000" pitchFamily="2" charset="0"/>
              </a:rPr>
              <a:t> </a:t>
            </a:r>
            <a:r>
              <a:rPr lang="de-DE" sz="1600" dirty="0" err="1">
                <a:latin typeface="+mj-lt"/>
                <a:cs typeface="Poppins" panose="02000000000000000000" pitchFamily="2" charset="0"/>
              </a:rPr>
              <a:t>learned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D4FBAE11-365C-4767-A97A-17267C194509}"/>
              </a:ext>
            </a:extLst>
          </p:cNvPr>
          <p:cNvSpPr/>
          <p:nvPr/>
        </p:nvSpPr>
        <p:spPr>
          <a:xfrm>
            <a:off x="3426242" y="5469130"/>
            <a:ext cx="26113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Was lief gut…</a:t>
            </a:r>
          </a:p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…und was eher nicht so</a:t>
            </a:r>
          </a:p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Was haben wir gelernt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D12F8A86-2FE9-4556-83BD-60465507457E}"/>
              </a:ext>
            </a:extLst>
          </p:cNvPr>
          <p:cNvSpPr txBox="1"/>
          <p:nvPr/>
        </p:nvSpPr>
        <p:spPr>
          <a:xfrm>
            <a:off x="10156868" y="2137832"/>
            <a:ext cx="1063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rgbClr val="FFFF00"/>
                </a:solidFill>
                <a:latin typeface="+mj-lt"/>
                <a:cs typeface="Poppins" panose="02000000000000000000" pitchFamily="2" charset="0"/>
              </a:rPr>
              <a:t>05</a:t>
            </a:r>
            <a:endParaRPr lang="id-ID" sz="6600" b="1" dirty="0">
              <a:solidFill>
                <a:srgbClr val="FFFF00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10156868" y="3012672"/>
            <a:ext cx="1098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latin typeface="+mj-lt"/>
                <a:cs typeface="Poppins" panose="02000000000000000000" pitchFamily="2" charset="0"/>
              </a:rPr>
              <a:t>Live Demo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0" name="TextBox 31">
            <a:extLst>
              <a:ext uri="{FF2B5EF4-FFF2-40B4-BE49-F238E27FC236}">
                <a16:creationId xmlns:a16="http://schemas.microsoft.com/office/drawing/2014/main" id="{D12F8A86-2FE9-4556-83BD-60465507457E}"/>
              </a:ext>
            </a:extLst>
          </p:cNvPr>
          <p:cNvSpPr txBox="1"/>
          <p:nvPr/>
        </p:nvSpPr>
        <p:spPr>
          <a:xfrm>
            <a:off x="6660444" y="4275898"/>
            <a:ext cx="10631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6600" b="1" dirty="0">
                <a:solidFill>
                  <a:srgbClr val="21FF4B"/>
                </a:solidFill>
                <a:latin typeface="+mj-lt"/>
                <a:cs typeface="Poppins" panose="02000000000000000000" pitchFamily="2" charset="0"/>
              </a:rPr>
              <a:t>07</a:t>
            </a:r>
            <a:endParaRPr lang="id-ID" sz="6600" b="1" dirty="0">
              <a:solidFill>
                <a:srgbClr val="21FF4B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47ACC97C-3D60-4605-B49D-76A7CBAB3036}"/>
              </a:ext>
            </a:extLst>
          </p:cNvPr>
          <p:cNvSpPr txBox="1"/>
          <p:nvPr/>
        </p:nvSpPr>
        <p:spPr>
          <a:xfrm>
            <a:off x="6740402" y="5150574"/>
            <a:ext cx="90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 err="1">
                <a:latin typeface="+mj-lt"/>
                <a:cs typeface="Poppins" panose="02000000000000000000" pitchFamily="2" charset="0"/>
              </a:rPr>
              <a:t>Ausblick</a:t>
            </a:r>
            <a:endParaRPr lang="id-ID" sz="16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D4FBAE11-365C-4767-A97A-17267C194509}"/>
              </a:ext>
            </a:extLst>
          </p:cNvPr>
          <p:cNvSpPr/>
          <p:nvPr/>
        </p:nvSpPr>
        <p:spPr>
          <a:xfrm>
            <a:off x="6660444" y="5487007"/>
            <a:ext cx="1329812" cy="573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Was bringt die Zukunft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A1EACB28-4EF8-4993-B0FF-D9C0E0740CF5}"/>
              </a:ext>
            </a:extLst>
          </p:cNvPr>
          <p:cNvSpPr/>
          <p:nvPr/>
        </p:nvSpPr>
        <p:spPr>
          <a:xfrm>
            <a:off x="9382765" y="3342046"/>
            <a:ext cx="2611318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100" dirty="0">
                <a:ea typeface="Open Sans Light" panose="020B0306030504020204" pitchFamily="34" charset="0"/>
                <a:cs typeface="Open Sans Light" panose="020B0306030504020204" pitchFamily="34" charset="0"/>
              </a:rPr>
              <a:t>Website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1" grpId="0"/>
          <p:bldP spid="22" grpId="0"/>
          <p:bldP spid="23" grpId="0"/>
          <p:bldP spid="31" grpId="0"/>
          <p:bldP spid="32" grpId="0"/>
          <p:bldP spid="33" grpId="0"/>
          <p:bldP spid="34" grpId="0"/>
          <p:bldP spid="16" grpId="0"/>
          <p:bldP spid="24" grpId="0"/>
          <p:bldP spid="25" grpId="0"/>
          <p:bldP spid="26" grpId="0"/>
          <p:bldP spid="27" grpId="0"/>
          <p:bldP spid="35" grpId="0"/>
          <p:bldP spid="37" grpId="0"/>
          <p:bldP spid="30" grpId="0"/>
          <p:bldP spid="36" grpId="0"/>
          <p:bldP spid="38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1" grpId="0"/>
          <p:bldP spid="22" grpId="0"/>
          <p:bldP spid="23" grpId="0"/>
          <p:bldP spid="31" grpId="0"/>
          <p:bldP spid="32" grpId="0"/>
          <p:bldP spid="33" grpId="0"/>
          <p:bldP spid="34" grpId="0"/>
          <p:bldP spid="16" grpId="0"/>
          <p:bldP spid="24" grpId="0"/>
          <p:bldP spid="25" grpId="0"/>
          <p:bldP spid="26" grpId="0"/>
          <p:bldP spid="27" grpId="0"/>
          <p:bldP spid="35" grpId="0"/>
          <p:bldP spid="37" grpId="0"/>
          <p:bldP spid="30" grpId="0"/>
          <p:bldP spid="36" grpId="0"/>
          <p:bldP spid="38" grpId="0"/>
          <p:bldP spid="3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Unser</a:t>
            </a:r>
          </a:p>
          <a:p>
            <a:pPr algn="ctr"/>
            <a:r>
              <a:rPr lang="de-DE" sz="6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3076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37CD24-B44B-4C9E-8F4F-E0E8484F0E05}"/>
              </a:ext>
            </a:extLst>
          </p:cNvPr>
          <p:cNvSpPr/>
          <p:nvPr/>
        </p:nvSpPr>
        <p:spPr>
          <a:xfrm>
            <a:off x="2715389" y="1823772"/>
            <a:ext cx="2408165" cy="240816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3686A59-4CA4-4CF7-AAE5-9BCF16DB7782}"/>
              </a:ext>
            </a:extLst>
          </p:cNvPr>
          <p:cNvSpPr/>
          <p:nvPr/>
        </p:nvSpPr>
        <p:spPr>
          <a:xfrm>
            <a:off x="7316845" y="1823772"/>
            <a:ext cx="2408165" cy="2408166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" b="1170"/>
          <a:stretch>
            <a:fillRect/>
          </a:stretch>
        </p:blipFill>
        <p:spPr>
          <a:xfrm>
            <a:off x="7264413" y="1761111"/>
            <a:ext cx="2408165" cy="2408166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Nie</a:t>
            </a:r>
            <a:r>
              <a:rPr lang="en-ID" dirty="0"/>
              <a:t> </a:t>
            </a:r>
            <a:r>
              <a:rPr lang="en-ID" dirty="0" err="1"/>
              <a:t>ohne</a:t>
            </a:r>
            <a:r>
              <a:rPr lang="en-ID" dirty="0"/>
              <a:t> </a:t>
            </a:r>
            <a:r>
              <a:rPr lang="en-ID" dirty="0" err="1"/>
              <a:t>mein</a:t>
            </a:r>
            <a:r>
              <a:rPr lang="en-ID" dirty="0"/>
              <a:t> </a:t>
            </a:r>
            <a:r>
              <a:rPr lang="en-ID" dirty="0">
                <a:solidFill>
                  <a:srgbClr val="EF2A79"/>
                </a:solidFill>
              </a:rPr>
              <a:t>Team</a:t>
            </a:r>
            <a:r>
              <a:rPr lang="en-ID" dirty="0"/>
              <a:t>: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3821B1-CF53-4744-9C63-BB0AD4C54479}"/>
              </a:ext>
            </a:extLst>
          </p:cNvPr>
          <p:cNvSpPr txBox="1"/>
          <p:nvPr/>
        </p:nvSpPr>
        <p:spPr>
          <a:xfrm>
            <a:off x="2560919" y="4373919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spc="300" dirty="0">
                <a:latin typeface="+mj-lt"/>
                <a:cs typeface="Poppins" panose="02000000000000000000" pitchFamily="2" charset="0"/>
              </a:rPr>
              <a:t>Nils-Christopher</a:t>
            </a:r>
          </a:p>
          <a:p>
            <a:pPr algn="ctr"/>
            <a:r>
              <a:rPr lang="de-DE" b="1" spc="300" dirty="0" err="1">
                <a:latin typeface="+mj-lt"/>
                <a:cs typeface="Poppins" panose="02000000000000000000" pitchFamily="2" charset="0"/>
              </a:rPr>
              <a:t>Wiesenauer</a:t>
            </a:r>
            <a:endParaRPr lang="id-ID" b="1" spc="3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777364-19BA-4A74-9FE6-00AC967E3568}"/>
              </a:ext>
            </a:extLst>
          </p:cNvPr>
          <p:cNvSpPr txBox="1"/>
          <p:nvPr/>
        </p:nvSpPr>
        <p:spPr>
          <a:xfrm>
            <a:off x="3308231" y="4934880"/>
            <a:ext cx="1113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Der Meister</a:t>
            </a:r>
            <a:endParaRPr lang="id-ID" sz="1200" dirty="0">
              <a:solidFill>
                <a:schemeClr val="accent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613BADD-DAD7-4568-B062-36B9DFA4EC90}"/>
              </a:ext>
            </a:extLst>
          </p:cNvPr>
          <p:cNvSpPr txBox="1"/>
          <p:nvPr/>
        </p:nvSpPr>
        <p:spPr>
          <a:xfrm>
            <a:off x="7949233" y="4373919"/>
            <a:ext cx="104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spc="300" dirty="0">
                <a:latin typeface="+mj-lt"/>
                <a:cs typeface="Poppins" panose="02000000000000000000" pitchFamily="2" charset="0"/>
              </a:rPr>
              <a:t>Jonas</a:t>
            </a:r>
          </a:p>
          <a:p>
            <a:pPr algn="ctr"/>
            <a:r>
              <a:rPr lang="de-DE" b="1" spc="300" dirty="0">
                <a:latin typeface="+mj-lt"/>
                <a:cs typeface="Poppins" panose="02000000000000000000" pitchFamily="2" charset="0"/>
              </a:rPr>
              <a:t>Bihr</a:t>
            </a:r>
            <a:endParaRPr lang="id-ID" b="1" spc="3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55367F0-B050-499B-9E73-FF5ED67FDC7B}"/>
              </a:ext>
            </a:extLst>
          </p:cNvPr>
          <p:cNvSpPr txBox="1"/>
          <p:nvPr/>
        </p:nvSpPr>
        <p:spPr>
          <a:xfrm>
            <a:off x="8004939" y="4934880"/>
            <a:ext cx="92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Der </a:t>
            </a:r>
            <a:r>
              <a:rPr lang="de-DE" sz="1200" dirty="0" err="1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Padawan</a:t>
            </a:r>
            <a:endParaRPr lang="id-ID" sz="1200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2957" y="1761111"/>
            <a:ext cx="2408165" cy="2408166"/>
          </a:xfrm>
        </p:spPr>
      </p:pic>
    </p:spTree>
    <p:extLst>
      <p:ext uri="{BB962C8B-B14F-4D97-AF65-F5344CB8AC3E}">
        <p14:creationId xmlns:p14="http://schemas.microsoft.com/office/powerpoint/2010/main" val="424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27" grpId="0" animBg="1"/>
          <p:bldP spid="115" grpId="0"/>
          <p:bldP spid="116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27" grpId="0" animBg="1"/>
          <p:bldP spid="115" grpId="0"/>
          <p:bldP spid="116" grpId="0"/>
          <p:bldP spid="118" grpId="0"/>
          <p:bldP spid="11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B49EC7C-3FF2-4661-98F5-83B2D8A96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366027" y="201296"/>
            <a:ext cx="11363111" cy="588220"/>
          </a:xfrm>
        </p:spPr>
        <p:txBody>
          <a:bodyPr/>
          <a:lstStyle/>
          <a:p>
            <a:r>
              <a:rPr lang="en-ID" dirty="0" err="1"/>
              <a:t>Verteilung</a:t>
            </a:r>
            <a:r>
              <a:rPr lang="en-ID" dirty="0"/>
              <a:t> der </a:t>
            </a:r>
            <a:r>
              <a:rPr lang="en-ID" dirty="0" err="1">
                <a:solidFill>
                  <a:srgbClr val="EF2A79"/>
                </a:solidFill>
              </a:rPr>
              <a:t>Aufgaben</a:t>
            </a:r>
            <a:r>
              <a:rPr lang="en-ID" dirty="0"/>
              <a:t>:</a:t>
            </a:r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2005140043"/>
              </p:ext>
            </p:extLst>
          </p:nvPr>
        </p:nvGraphicFramePr>
        <p:xfrm>
          <a:off x="463550" y="789516"/>
          <a:ext cx="95123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737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Produkt</a:t>
            </a:r>
          </a:p>
          <a:p>
            <a:pPr algn="ctr"/>
            <a:r>
              <a:rPr lang="de-DE" sz="6000" dirty="0">
                <a:solidFill>
                  <a:srgbClr val="00B0F0"/>
                </a:solidFill>
              </a:rPr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5787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EBC031-A690-4500-80D0-AD01B50574EF}"/>
              </a:ext>
            </a:extLst>
          </p:cNvPr>
          <p:cNvSpPr/>
          <p:nvPr/>
        </p:nvSpPr>
        <p:spPr>
          <a:xfrm>
            <a:off x="1073462" y="3631872"/>
            <a:ext cx="2171430" cy="2256875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  <a:noFill/>
          <a:ln w="28575">
            <a:solidFill>
              <a:srgbClr val="04B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dirty="0" err="1">
                <a:solidFill>
                  <a:srgbClr val="04B9A5"/>
                </a:solidFill>
              </a:rPr>
              <a:t>Nachschlage-werk</a:t>
            </a:r>
            <a:endParaRPr lang="en-ID" sz="2400" b="1" dirty="0">
              <a:solidFill>
                <a:srgbClr val="04B9A5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EB15F8-2C95-41F2-A0BD-99F0293C294E}"/>
              </a:ext>
            </a:extLst>
          </p:cNvPr>
          <p:cNvSpPr/>
          <p:nvPr/>
        </p:nvSpPr>
        <p:spPr>
          <a:xfrm>
            <a:off x="9688975" y="3890295"/>
            <a:ext cx="1964473" cy="2260965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  <a:noFill/>
          <a:ln w="28575">
            <a:solidFill>
              <a:srgbClr val="008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dirty="0">
                <a:solidFill>
                  <a:srgbClr val="008FCA"/>
                </a:solidFill>
              </a:rPr>
              <a:t>Links </a:t>
            </a:r>
            <a:r>
              <a:rPr lang="en-ID" sz="2400" b="1" dirty="0" err="1">
                <a:solidFill>
                  <a:srgbClr val="008FCA"/>
                </a:solidFill>
              </a:rPr>
              <a:t>zu</a:t>
            </a:r>
            <a:r>
              <a:rPr lang="en-ID" sz="2400" b="1" dirty="0">
                <a:solidFill>
                  <a:srgbClr val="008FCA"/>
                </a:solidFill>
              </a:rPr>
              <a:t> </a:t>
            </a:r>
            <a:r>
              <a:rPr lang="en-ID" sz="2400" b="1" dirty="0" err="1">
                <a:solidFill>
                  <a:srgbClr val="008FCA"/>
                </a:solidFill>
              </a:rPr>
              <a:t>Händlern</a:t>
            </a:r>
            <a:endParaRPr lang="en-ID" sz="2400" b="1" dirty="0">
              <a:solidFill>
                <a:srgbClr val="008FCA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A9109F-A31A-470B-8F4D-435F1B555229}"/>
              </a:ext>
            </a:extLst>
          </p:cNvPr>
          <p:cNvSpPr/>
          <p:nvPr/>
        </p:nvSpPr>
        <p:spPr>
          <a:xfrm>
            <a:off x="6578758" y="4622643"/>
            <a:ext cx="2159828" cy="1896082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  <a:noFill/>
          <a:ln w="28575">
            <a:solidFill>
              <a:srgbClr val="EF2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dirty="0" err="1">
                <a:solidFill>
                  <a:srgbClr val="EF2A79"/>
                </a:solidFill>
              </a:rPr>
              <a:t>Übersicht</a:t>
            </a:r>
            <a:r>
              <a:rPr lang="en-ID" sz="2400" b="1" dirty="0">
                <a:solidFill>
                  <a:srgbClr val="EF2A79"/>
                </a:solidFill>
              </a:rPr>
              <a:t> </a:t>
            </a:r>
            <a:r>
              <a:rPr lang="en-ID" sz="2400" b="1" dirty="0" err="1">
                <a:solidFill>
                  <a:srgbClr val="EF2A79"/>
                </a:solidFill>
              </a:rPr>
              <a:t>Preis-entwicklung</a:t>
            </a:r>
            <a:endParaRPr lang="en-ID" sz="2400" b="1" dirty="0">
              <a:solidFill>
                <a:srgbClr val="EF2A79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A135861-A9BB-482E-B603-EFAF21DC2EB2}"/>
              </a:ext>
            </a:extLst>
          </p:cNvPr>
          <p:cNvSpPr/>
          <p:nvPr/>
        </p:nvSpPr>
        <p:spPr>
          <a:xfrm>
            <a:off x="3951240" y="4896877"/>
            <a:ext cx="1677129" cy="1765825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  <a:noFill/>
          <a:ln w="28575">
            <a:solidFill>
              <a:srgbClr val="21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dirty="0">
                <a:solidFill>
                  <a:srgbClr val="21FF4B"/>
                </a:solidFill>
              </a:rPr>
              <a:t>API-Calls</a:t>
            </a:r>
            <a:endParaRPr lang="en-ID" b="1" dirty="0">
              <a:solidFill>
                <a:srgbClr val="21FF4B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2C4789-C453-4749-8143-186ADC09335E}"/>
              </a:ext>
            </a:extLst>
          </p:cNvPr>
          <p:cNvSpPr/>
          <p:nvPr/>
        </p:nvSpPr>
        <p:spPr>
          <a:xfrm>
            <a:off x="625656" y="1392627"/>
            <a:ext cx="1914831" cy="2137886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  <a:noFill/>
          <a:ln w="28575">
            <a:solidFill>
              <a:srgbClr val="7E4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b="1" dirty="0" err="1">
                <a:solidFill>
                  <a:srgbClr val="7E4CC7"/>
                </a:solidFill>
              </a:rPr>
              <a:t>Sammel-karten</a:t>
            </a:r>
            <a:endParaRPr lang="en-ID" sz="2400" b="1" dirty="0">
              <a:solidFill>
                <a:srgbClr val="7E4CC7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0C920-E41D-48B2-BBB5-6FBFDE0F3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Anforderungen</a:t>
            </a:r>
            <a:endParaRPr lang="en-ID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30F19E8E-53B8-4A60-89E6-2806172069D8}"/>
              </a:ext>
            </a:extLst>
          </p:cNvPr>
          <p:cNvSpPr txBox="1">
            <a:spLocks/>
          </p:cNvSpPr>
          <p:nvPr/>
        </p:nvSpPr>
        <p:spPr>
          <a:xfrm>
            <a:off x="8850491" y="171105"/>
            <a:ext cx="1320675" cy="58822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0" y="2290112"/>
            <a:ext cx="1172877" cy="41272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76" y="1645901"/>
            <a:ext cx="1271761" cy="467351"/>
          </a:xfrm>
          <a:prstGeom prst="rect">
            <a:avLst/>
          </a:prstGeom>
        </p:spPr>
      </p:pic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/>
          <a:lstStyle/>
          <a:p>
            <a:r>
              <a:rPr lang="de-DE" dirty="0"/>
              <a:t>Was wir schaffen wollten</a:t>
            </a:r>
            <a:endParaRPr lang="en-ID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5" y="2395136"/>
            <a:ext cx="3803821" cy="2852866"/>
          </a:xfrm>
          <a:prstGeom prst="rect">
            <a:avLst/>
          </a:prstGeom>
        </p:spPr>
      </p:pic>
      <p:pic>
        <p:nvPicPr>
          <p:cNvPr id="4098" name="Picture 2" descr="https://cdn.discordapp.com/attachments/715128302691680276/843151841692221540/graphgraphgrowthgrowthgraphlinegraphiconicon-1320086625366433865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67" y="2669491"/>
            <a:ext cx="1663276" cy="166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447" y="2383547"/>
            <a:ext cx="1505868" cy="15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302987" y="3070595"/>
            <a:ext cx="7587681" cy="588220"/>
          </a:xfrm>
        </p:spPr>
        <p:txBody>
          <a:bodyPr/>
          <a:lstStyle/>
          <a:p>
            <a:pPr algn="ctr"/>
            <a:r>
              <a:rPr lang="de-DE" sz="6000" dirty="0"/>
              <a:t>Verwendete</a:t>
            </a:r>
          </a:p>
          <a:p>
            <a:pPr algn="ctr"/>
            <a:r>
              <a:rPr lang="de-DE" sz="6000" dirty="0">
                <a:solidFill>
                  <a:srgbClr val="B131AB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185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232</Words>
  <Application>Microsoft Office PowerPoint</Application>
  <PresentationFormat>Breitbild</PresentationFormat>
  <Paragraphs>127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Open Sans</vt:lpstr>
      <vt:lpstr>Poppins</vt:lpstr>
      <vt:lpstr>Office Theme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Wiesenauer Nils-Christopher (inf19161)</cp:lastModifiedBy>
  <cp:revision>212</cp:revision>
  <dcterms:created xsi:type="dcterms:W3CDTF">2016-11-04T05:31:34Z</dcterms:created>
  <dcterms:modified xsi:type="dcterms:W3CDTF">2021-05-17T15:08:08Z</dcterms:modified>
</cp:coreProperties>
</file>